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9144000" cy="6858000"/>
  <p:embeddedFontLst>
    <p:embeddedFont>
      <p:font typeface="Arial Narrow" panose="020B0606020202030204" pitchFamily="3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entury Gothic" panose="020B0502020202020204" pitchFamily="34" charset="0"/>
      <p:regular r:id="rId81"/>
      <p:bold r:id="rId82"/>
      <p:italic r:id="rId83"/>
      <p:boldItalic r:id="rId84"/>
    </p:embeddedFont>
    <p:embeddedFont>
      <p:font typeface="Comic Sans MS" panose="030F0702030302020204" pitchFamily="66" charset="0"/>
      <p:regular r:id="rId85"/>
      <p:bold r:id="rId86"/>
      <p:italic r:id="rId87"/>
      <p:boldItalic r:id="rId88"/>
    </p:embeddedFont>
    <p:embeddedFont>
      <p:font typeface="Trebuchet MS" panose="020B0603020202020204" pitchFamily="34" charset="0"/>
      <p:regular r:id="rId89"/>
      <p:bold r:id="rId90"/>
      <p:italic r:id="rId91"/>
      <p:boldItalic r:id="rId92"/>
    </p:embeddedFont>
    <p:embeddedFont>
      <p:font typeface="Wingdings 2" panose="05020102010507070707" pitchFamily="18" charset="2"/>
      <p:regular r:id="rId9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34035" y="109062"/>
            <a:ext cx="127592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5B9A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5B9A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5B9A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3914" y="6105525"/>
            <a:ext cx="1204168" cy="636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8195" y="2304827"/>
            <a:ext cx="6647608" cy="1595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55B9A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3250" y="2203450"/>
            <a:ext cx="8013700" cy="2512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75656" y="6298262"/>
            <a:ext cx="2870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jp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0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jpg"/><Relationship Id="rId7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08.png"/><Relationship Id="rId9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0.png"/><Relationship Id="rId4" Type="http://schemas.openxmlformats.org/officeDocument/2006/relationships/image" Target="../media/image1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101.jp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jpg"/><Relationship Id="rId2" Type="http://schemas.openxmlformats.org/officeDocument/2006/relationships/image" Target="../media/image223.png"/><Relationship Id="rId16" Type="http://schemas.openxmlformats.org/officeDocument/2006/relationships/image" Target="../media/image2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39.jp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2.png"/><Relationship Id="rId7" Type="http://schemas.openxmlformats.org/officeDocument/2006/relationships/hyperlink" Target="mailto:jsmith@ls.com" TargetMode="External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susana.esparza@lithespeed.com" TargetMode="External"/><Relationship Id="rId2" Type="http://schemas.openxmlformats.org/officeDocument/2006/relationships/hyperlink" Target="http://www.lithespee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jpg"/><Relationship Id="rId4" Type="http://schemas.openxmlformats.org/officeDocument/2006/relationships/hyperlink" Target="mailto:raj.indugula@lithespeed.co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633220"/>
            <a:ext cx="86372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r>
              <a:rPr sz="270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–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Art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Writing</a:t>
            </a:r>
            <a:r>
              <a:rPr sz="27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Agile</a:t>
            </a:r>
            <a:r>
              <a:rPr sz="270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Arial"/>
                <a:cs typeface="Arial"/>
              </a:rPr>
              <a:t>Requirements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211831"/>
            <a:ext cx="801497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15515">
              <a:lnSpc>
                <a:spcPct val="118100"/>
              </a:lnSpc>
              <a:spcBef>
                <a:spcPts val="95"/>
              </a:spcBef>
            </a:pPr>
            <a:r>
              <a:rPr sz="2400" dirty="0">
                <a:latin typeface="Arial"/>
                <a:cs typeface="Arial"/>
              </a:rPr>
              <a:t>Speakers: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Susana Esparza &amp; Raj </a:t>
            </a:r>
            <a:r>
              <a:rPr sz="2400" spc="-10" dirty="0">
                <a:latin typeface="Arial"/>
                <a:cs typeface="Arial"/>
              </a:rPr>
              <a:t>Indugula </a:t>
            </a:r>
            <a:r>
              <a:rPr sz="2400" dirty="0">
                <a:latin typeface="Arial"/>
                <a:cs typeface="Arial"/>
              </a:rPr>
              <a:t>Company: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LitheSpeed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Website: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lithespeed.com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1839"/>
              </a:spcBef>
            </a:pPr>
            <a:r>
              <a:rPr sz="1800" dirty="0">
                <a:latin typeface="Arial"/>
                <a:cs typeface="Arial"/>
              </a:rPr>
              <a:t>Welcome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PMI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Houston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Conference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Annual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Fair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1019"/>
              </a:spcBef>
              <a:tabLst>
                <a:tab pos="5518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Please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cell phone to silent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  <a:p>
            <a:pPr marL="545465" marR="111760" indent="-228600">
              <a:lnSpc>
                <a:spcPct val="100000"/>
              </a:lnSpc>
              <a:spcBef>
                <a:spcPts val="1140"/>
              </a:spcBef>
              <a:tabLst>
                <a:tab pos="5518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	There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 time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presentation 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take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25" dirty="0">
                <a:latin typeface="Arial"/>
                <a:cs typeface="Arial"/>
              </a:rPr>
              <a:t>few </a:t>
            </a:r>
            <a:r>
              <a:rPr sz="1800" dirty="0">
                <a:latin typeface="Arial"/>
                <a:cs typeface="Arial"/>
              </a:rPr>
              <a:t>moments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complete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session</a:t>
            </a:r>
            <a:r>
              <a:rPr sz="1800" spc="-10" dirty="0">
                <a:latin typeface="Arial"/>
                <a:cs typeface="Arial"/>
              </a:rPr>
              <a:t> survey.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feedback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which </a:t>
            </a:r>
            <a:r>
              <a:rPr sz="1800" dirty="0">
                <a:latin typeface="Arial"/>
                <a:cs typeface="Arial"/>
              </a:rPr>
              <a:t>allows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improve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annual </a:t>
            </a:r>
            <a:r>
              <a:rPr sz="1800" spc="-10" dirty="0">
                <a:latin typeface="Arial"/>
                <a:cs typeface="Arial"/>
              </a:rPr>
              <a:t>event.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0851"/>
            <a:ext cx="8299457" cy="10286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25097" y="629826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1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0523" y="2917767"/>
            <a:ext cx="1737360" cy="8520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7336" y="3230862"/>
            <a:ext cx="44513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Century Gothic"/>
                <a:cs typeface="Century Gothic"/>
              </a:rPr>
              <a:t>Roles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694" y="5207923"/>
            <a:ext cx="1571105" cy="6192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2826" y="5359091"/>
            <a:ext cx="6330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0486" y="5224548"/>
            <a:ext cx="1620981" cy="6192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8984" y="5376024"/>
            <a:ext cx="11150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Retrospective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469" y="5232861"/>
            <a:ext cx="1176250" cy="6192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54051" y="5384489"/>
            <a:ext cx="6991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Blockers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0486" y="3973483"/>
            <a:ext cx="1932708" cy="685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956292" y="4088741"/>
            <a:ext cx="159575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3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ScrumMaster</a:t>
            </a:r>
            <a:endParaRPr sz="1300">
              <a:latin typeface="Century Gothic"/>
              <a:cs typeface="Century Gothic"/>
            </a:endParaRPr>
          </a:p>
          <a:p>
            <a:pPr algn="ctr">
              <a:lnSpc>
                <a:spcPts val="1290"/>
              </a:lnSpc>
            </a:pPr>
            <a:r>
              <a:rPr sz="1100" i="1" dirty="0">
                <a:solidFill>
                  <a:srgbClr val="FFFFFF"/>
                </a:solidFill>
                <a:latin typeface="Century Gothic"/>
                <a:cs typeface="Century Gothic"/>
              </a:rPr>
              <a:t>Values,</a:t>
            </a:r>
            <a:r>
              <a:rPr sz="1100" i="1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i="1" dirty="0">
                <a:solidFill>
                  <a:srgbClr val="FFFFFF"/>
                </a:solidFill>
                <a:latin typeface="Century Gothic"/>
                <a:cs typeface="Century Gothic"/>
              </a:rPr>
              <a:t>Practices,</a:t>
            </a:r>
            <a:r>
              <a:rPr sz="1100" i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Century Gothic"/>
                <a:cs typeface="Century Gothic"/>
              </a:rPr>
              <a:t>Rules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0491" y="3262745"/>
            <a:ext cx="5233035" cy="2581275"/>
            <a:chOff x="810491" y="3262745"/>
            <a:chExt cx="5233035" cy="258127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8632" y="3262745"/>
              <a:ext cx="714894" cy="9476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73025" y="3344863"/>
              <a:ext cx="427990" cy="650875"/>
            </a:xfrm>
            <a:custGeom>
              <a:avLst/>
              <a:gdLst/>
              <a:ahLst/>
              <a:cxnLst/>
              <a:rect l="l" t="t" r="r" b="b"/>
              <a:pathLst>
                <a:path w="427989" h="650875">
                  <a:moveTo>
                    <a:pt x="427374" y="0"/>
                  </a:moveTo>
                  <a:lnTo>
                    <a:pt x="0" y="650285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9075" y="3931771"/>
              <a:ext cx="74295" cy="85090"/>
            </a:xfrm>
            <a:custGeom>
              <a:avLst/>
              <a:gdLst/>
              <a:ahLst/>
              <a:cxnLst/>
              <a:rect l="l" t="t" r="r" b="b"/>
              <a:pathLst>
                <a:path w="74294" h="85089">
                  <a:moveTo>
                    <a:pt x="10010" y="0"/>
                  </a:moveTo>
                  <a:lnTo>
                    <a:pt x="0" y="84603"/>
                  </a:lnTo>
                  <a:lnTo>
                    <a:pt x="73689" y="41850"/>
                  </a:lnTo>
                  <a:lnTo>
                    <a:pt x="100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91" y="4476403"/>
              <a:ext cx="2040774" cy="9684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39636" y="4564062"/>
              <a:ext cx="1719580" cy="676910"/>
            </a:xfrm>
            <a:custGeom>
              <a:avLst/>
              <a:gdLst/>
              <a:ahLst/>
              <a:cxnLst/>
              <a:rect l="l" t="t" r="r" b="b"/>
              <a:pathLst>
                <a:path w="1719580" h="676910">
                  <a:moveTo>
                    <a:pt x="1719438" y="0"/>
                  </a:moveTo>
                  <a:lnTo>
                    <a:pt x="0" y="67650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6000" y="5186509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90" h="71120">
                  <a:moveTo>
                    <a:pt x="56959" y="0"/>
                  </a:moveTo>
                  <a:lnTo>
                    <a:pt x="0" y="63352"/>
                  </a:lnTo>
                  <a:lnTo>
                    <a:pt x="84858" y="70909"/>
                  </a:lnTo>
                  <a:lnTo>
                    <a:pt x="5695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2542" y="4509654"/>
              <a:ext cx="1529542" cy="9601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60662" y="4597400"/>
              <a:ext cx="1219200" cy="666115"/>
            </a:xfrm>
            <a:custGeom>
              <a:avLst/>
              <a:gdLst/>
              <a:ahLst/>
              <a:cxnLst/>
              <a:rect l="l" t="t" r="r" b="b"/>
              <a:pathLst>
                <a:path w="1219200" h="666114">
                  <a:moveTo>
                    <a:pt x="0" y="0"/>
                  </a:moveTo>
                  <a:lnTo>
                    <a:pt x="1219131" y="665689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16949" y="5205304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36518" y="0"/>
                  </a:moveTo>
                  <a:lnTo>
                    <a:pt x="0" y="66879"/>
                  </a:lnTo>
                  <a:lnTo>
                    <a:pt x="85138" y="69957"/>
                  </a:lnTo>
                  <a:lnTo>
                    <a:pt x="3651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4846" y="4509653"/>
              <a:ext cx="394854" cy="95180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08007" y="4589463"/>
              <a:ext cx="118110" cy="653415"/>
            </a:xfrm>
            <a:custGeom>
              <a:avLst/>
              <a:gdLst/>
              <a:ahLst/>
              <a:cxnLst/>
              <a:rect l="l" t="t" r="r" b="b"/>
              <a:pathLst>
                <a:path w="118110" h="653414">
                  <a:moveTo>
                    <a:pt x="117730" y="0"/>
                  </a:moveTo>
                  <a:lnTo>
                    <a:pt x="0" y="652865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79527" y="5185573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4" h="81914">
                  <a:moveTo>
                    <a:pt x="0" y="0"/>
                  </a:moveTo>
                  <a:lnTo>
                    <a:pt x="23972" y="81751"/>
                  </a:lnTo>
                  <a:lnTo>
                    <a:pt x="74989" y="13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5249" y="5224549"/>
              <a:ext cx="1438102" cy="61929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02240" y="5376024"/>
            <a:ext cx="8909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Burndowns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2098" y="1151313"/>
            <a:ext cx="5345430" cy="4310380"/>
            <a:chOff x="162098" y="1151313"/>
            <a:chExt cx="5345430" cy="4310380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4886" y="4484715"/>
              <a:ext cx="2772294" cy="97674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835275" y="4572000"/>
              <a:ext cx="2436495" cy="688975"/>
            </a:xfrm>
            <a:custGeom>
              <a:avLst/>
              <a:gdLst/>
              <a:ahLst/>
              <a:cxnLst/>
              <a:rect l="l" t="t" r="r" b="b"/>
              <a:pathLst>
                <a:path w="2436495" h="688975">
                  <a:moveTo>
                    <a:pt x="0" y="0"/>
                  </a:moveTo>
                  <a:lnTo>
                    <a:pt x="2436182" y="688417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12210" y="520994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20721" y="0"/>
                  </a:moveTo>
                  <a:lnTo>
                    <a:pt x="0" y="73328"/>
                  </a:lnTo>
                  <a:lnTo>
                    <a:pt x="83689" y="57384"/>
                  </a:lnTo>
                  <a:lnTo>
                    <a:pt x="2072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7400" y="1500447"/>
              <a:ext cx="374072" cy="9393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30437" y="1719260"/>
              <a:ext cx="12700" cy="643255"/>
            </a:xfrm>
            <a:custGeom>
              <a:avLst/>
              <a:gdLst/>
              <a:ahLst/>
              <a:cxnLst/>
              <a:rect l="l" t="t" r="r" b="b"/>
              <a:pathLst>
                <a:path w="12700" h="643255">
                  <a:moveTo>
                    <a:pt x="0" y="642941"/>
                  </a:moveTo>
                  <a:lnTo>
                    <a:pt x="12217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03595" y="1693863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69">
                  <a:moveTo>
                    <a:pt x="39541" y="0"/>
                  </a:moveTo>
                  <a:lnTo>
                    <a:pt x="0" y="75462"/>
                  </a:lnTo>
                  <a:lnTo>
                    <a:pt x="76187" y="76909"/>
                  </a:lnTo>
                  <a:lnTo>
                    <a:pt x="3954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098" y="1151313"/>
              <a:ext cx="989214" cy="61929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78723" y="1302944"/>
            <a:ext cx="4978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Century Gothic"/>
                <a:cs typeface="Century Gothic"/>
              </a:rPr>
              <a:t>Vision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05345" y="1134687"/>
            <a:ext cx="1936865" cy="61929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689110" y="1204935"/>
            <a:ext cx="996315" cy="4140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7640" marR="5080" indent="-155575">
              <a:lnSpc>
                <a:spcPts val="1500"/>
              </a:lnSpc>
              <a:spcBef>
                <a:spcPts val="200"/>
              </a:spcBef>
            </a:pPr>
            <a:r>
              <a:rPr sz="1300" b="1" spc="-10" dirty="0">
                <a:latin typeface="Century Gothic"/>
                <a:cs typeface="Century Gothic"/>
              </a:rPr>
              <a:t>ROI/Product Backlog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50523" y="1143000"/>
            <a:ext cx="1433945" cy="61929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484188" y="1201826"/>
            <a:ext cx="659765" cy="4140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189" marR="5080" indent="-111125">
              <a:lnSpc>
                <a:spcPts val="1500"/>
              </a:lnSpc>
              <a:spcBef>
                <a:spcPts val="200"/>
              </a:spcBef>
            </a:pPr>
            <a:r>
              <a:rPr sz="1300" b="1" spc="-10" dirty="0">
                <a:latin typeface="Century Gothic"/>
                <a:cs typeface="Century Gothic"/>
              </a:rPr>
              <a:t>Release Plans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05097" y="2323408"/>
            <a:ext cx="1945177" cy="68995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593043" y="2432199"/>
            <a:ext cx="121475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0"/>
              </a:lnSpc>
              <a:spcBef>
                <a:spcPts val="100"/>
              </a:spcBef>
            </a:pPr>
            <a:r>
              <a:rPr sz="1300" b="1" dirty="0">
                <a:latin typeface="Century Gothic"/>
                <a:cs typeface="Century Gothic"/>
              </a:rPr>
              <a:t>Product </a:t>
            </a:r>
            <a:r>
              <a:rPr sz="1300" b="1" spc="-10" dirty="0">
                <a:latin typeface="Century Gothic"/>
                <a:cs typeface="Century Gothic"/>
              </a:rPr>
              <a:t>Owner</a:t>
            </a:r>
            <a:endParaRPr sz="1300">
              <a:latin typeface="Century Gothic"/>
              <a:cs typeface="Century Gothic"/>
            </a:endParaRPr>
          </a:p>
          <a:p>
            <a:pPr marL="45085">
              <a:lnSpc>
                <a:spcPts val="1290"/>
              </a:lnSpc>
            </a:pPr>
            <a:r>
              <a:rPr sz="1100" i="1" dirty="0">
                <a:latin typeface="Century Gothic"/>
                <a:cs typeface="Century Gothic"/>
              </a:rPr>
              <a:t>Product </a:t>
            </a:r>
            <a:r>
              <a:rPr sz="1100" i="1" spc="-10" dirty="0">
                <a:latin typeface="Century Gothic"/>
                <a:cs typeface="Century Gothic"/>
              </a:rPr>
              <a:t>Backlog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73330" y="1122218"/>
            <a:ext cx="5370195" cy="2306955"/>
            <a:chOff x="673330" y="1122218"/>
            <a:chExt cx="5370195" cy="2306955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3330" y="1508759"/>
              <a:ext cx="1608512" cy="9060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94482" y="1712694"/>
              <a:ext cx="1297940" cy="616585"/>
            </a:xfrm>
            <a:custGeom>
              <a:avLst/>
              <a:gdLst/>
              <a:ahLst/>
              <a:cxnLst/>
              <a:rect l="l" t="t" r="r" b="b"/>
              <a:pathLst>
                <a:path w="1297939" h="616585">
                  <a:moveTo>
                    <a:pt x="1297854" y="61616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71537" y="1700063"/>
              <a:ext cx="85725" cy="69215"/>
            </a:xfrm>
            <a:custGeom>
              <a:avLst/>
              <a:gdLst/>
              <a:ahLst/>
              <a:cxnLst/>
              <a:rect l="l" t="t" r="r" b="b"/>
              <a:pathLst>
                <a:path w="85725" h="69214">
                  <a:moveTo>
                    <a:pt x="85176" y="0"/>
                  </a:moveTo>
                  <a:lnTo>
                    <a:pt x="0" y="1737"/>
                  </a:lnTo>
                  <a:lnTo>
                    <a:pt x="52495" y="68835"/>
                  </a:lnTo>
                  <a:lnTo>
                    <a:pt x="8517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86246" y="1508759"/>
              <a:ext cx="1920239" cy="9060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78062" y="1710950"/>
              <a:ext cx="1600835" cy="618490"/>
            </a:xfrm>
            <a:custGeom>
              <a:avLst/>
              <a:gdLst/>
              <a:ahLst/>
              <a:cxnLst/>
              <a:rect l="l" t="t" r="r" b="b"/>
              <a:pathLst>
                <a:path w="1600835" h="618489">
                  <a:moveTo>
                    <a:pt x="0" y="617913"/>
                  </a:moveTo>
                  <a:lnTo>
                    <a:pt x="1600317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17266" y="1693706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0" y="0"/>
                  </a:moveTo>
                  <a:lnTo>
                    <a:pt x="27447" y="71084"/>
                  </a:lnTo>
                  <a:lnTo>
                    <a:pt x="84808" y="8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3243" y="2726574"/>
              <a:ext cx="1234440" cy="7024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272658" y="2928231"/>
              <a:ext cx="927735" cy="417195"/>
            </a:xfrm>
            <a:custGeom>
              <a:avLst/>
              <a:gdLst/>
              <a:ahLst/>
              <a:cxnLst/>
              <a:rect l="l" t="t" r="r" b="b"/>
              <a:pathLst>
                <a:path w="927735" h="417195">
                  <a:moveTo>
                    <a:pt x="927740" y="41663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49487" y="2914285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85120" y="0"/>
                  </a:moveTo>
                  <a:lnTo>
                    <a:pt x="0" y="3539"/>
                  </a:lnTo>
                  <a:lnTo>
                    <a:pt x="53903" y="69512"/>
                  </a:lnTo>
                  <a:lnTo>
                    <a:pt x="8512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8254" y="1122218"/>
              <a:ext cx="1305097" cy="61514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979778" y="1259730"/>
            <a:ext cx="844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entury Gothic"/>
                <a:cs typeface="Century Gothic"/>
              </a:rPr>
              <a:t>Trade-</a:t>
            </a:r>
            <a:r>
              <a:rPr sz="1300" b="1" spc="-20" dirty="0">
                <a:latin typeface="Century Gothic"/>
                <a:cs typeface="Century Gothic"/>
              </a:rPr>
              <a:t>Offs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144683" y="1467196"/>
            <a:ext cx="5104130" cy="2228215"/>
            <a:chOff x="2144683" y="1467196"/>
            <a:chExt cx="5104130" cy="2228215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4683" y="1467196"/>
              <a:ext cx="3441468" cy="9850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249488" y="1664522"/>
              <a:ext cx="3096260" cy="697865"/>
            </a:xfrm>
            <a:custGeom>
              <a:avLst/>
              <a:gdLst/>
              <a:ahLst/>
              <a:cxnLst/>
              <a:rect l="l" t="t" r="r" b="b"/>
              <a:pathLst>
                <a:path w="3096260" h="697864">
                  <a:moveTo>
                    <a:pt x="0" y="697678"/>
                  </a:moveTo>
                  <a:lnTo>
                    <a:pt x="3096245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87801" y="1638520"/>
              <a:ext cx="83185" cy="74930"/>
            </a:xfrm>
            <a:custGeom>
              <a:avLst/>
              <a:gdLst/>
              <a:ahLst/>
              <a:cxnLst/>
              <a:rect l="l" t="t" r="r" b="b"/>
              <a:pathLst>
                <a:path w="83185" h="74930">
                  <a:moveTo>
                    <a:pt x="0" y="0"/>
                  </a:moveTo>
                  <a:lnTo>
                    <a:pt x="16750" y="74335"/>
                  </a:lnTo>
                  <a:lnTo>
                    <a:pt x="82711" y="20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7472" y="3129741"/>
              <a:ext cx="735676" cy="37407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792662" y="3316288"/>
              <a:ext cx="446405" cy="0"/>
            </a:xfrm>
            <a:custGeom>
              <a:avLst/>
              <a:gdLst/>
              <a:ahLst/>
              <a:cxnLst/>
              <a:rect l="l" t="t" r="r" b="b"/>
              <a:pathLst>
                <a:path w="446404">
                  <a:moveTo>
                    <a:pt x="0" y="0"/>
                  </a:moveTo>
                  <a:lnTo>
                    <a:pt x="446087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87950" y="327818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4548" y="2988426"/>
              <a:ext cx="2024148" cy="70658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5392705" y="3102768"/>
            <a:ext cx="160083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3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Team</a:t>
            </a:r>
            <a:endParaRPr sz="1300">
              <a:latin typeface="Century Gothic"/>
              <a:cs typeface="Century Gothic"/>
            </a:endParaRPr>
          </a:p>
          <a:p>
            <a:pPr algn="ctr">
              <a:lnSpc>
                <a:spcPts val="1290"/>
              </a:lnSpc>
            </a:pPr>
            <a:r>
              <a:rPr sz="1100" i="1" dirty="0">
                <a:solidFill>
                  <a:srgbClr val="FFFFFF"/>
                </a:solidFill>
                <a:latin typeface="Century Gothic"/>
                <a:cs typeface="Century Gothic"/>
              </a:rPr>
              <a:t>Shippable</a:t>
            </a:r>
            <a:r>
              <a:rPr sz="1100" i="1" spc="-10" dirty="0">
                <a:solidFill>
                  <a:srgbClr val="FFFFFF"/>
                </a:solidFill>
                <a:latin typeface="Century Gothic"/>
                <a:cs typeface="Century Gothic"/>
              </a:rPr>
              <a:t> Functionality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331824" y="1982586"/>
            <a:ext cx="1737359" cy="61929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7546524" y="2133284"/>
            <a:ext cx="11944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entury Gothic"/>
                <a:cs typeface="Century Gothic"/>
              </a:rPr>
              <a:t>Sprint</a:t>
            </a:r>
            <a:r>
              <a:rPr sz="13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Planning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31824" y="3441469"/>
            <a:ext cx="1737359" cy="615141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7658781" y="3589550"/>
            <a:ext cx="9702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entury Gothic"/>
                <a:cs typeface="Century Gothic"/>
              </a:rPr>
              <a:t>Daily</a:t>
            </a: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 Scrum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377544" y="4089861"/>
            <a:ext cx="1666701" cy="619298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7647081" y="4241483"/>
            <a:ext cx="10128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Deliverables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122323" y="2069868"/>
            <a:ext cx="2938780" cy="2477770"/>
            <a:chOff x="6122323" y="2069868"/>
            <a:chExt cx="2938780" cy="2477770"/>
          </a:xfrm>
        </p:grpSpPr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22323" y="2069868"/>
              <a:ext cx="1450571" cy="104740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210298" y="2279319"/>
              <a:ext cx="1143000" cy="751840"/>
            </a:xfrm>
            <a:custGeom>
              <a:avLst/>
              <a:gdLst/>
              <a:ahLst/>
              <a:cxnLst/>
              <a:rect l="l" t="t" r="r" b="b"/>
              <a:pathLst>
                <a:path w="1143000" h="751839">
                  <a:moveTo>
                    <a:pt x="0" y="751219"/>
                  </a:moveTo>
                  <a:lnTo>
                    <a:pt x="1142414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89335" y="2265365"/>
              <a:ext cx="85090" cy="74295"/>
            </a:xfrm>
            <a:custGeom>
              <a:avLst/>
              <a:gdLst/>
              <a:ahLst/>
              <a:cxnLst/>
              <a:rect l="l" t="t" r="r" b="b"/>
              <a:pathLst>
                <a:path w="85090" h="74294">
                  <a:moveTo>
                    <a:pt x="84601" y="0"/>
                  </a:moveTo>
                  <a:lnTo>
                    <a:pt x="0" y="10031"/>
                  </a:lnTo>
                  <a:lnTo>
                    <a:pt x="41865" y="73699"/>
                  </a:lnTo>
                  <a:lnTo>
                    <a:pt x="8460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47260" y="3499658"/>
              <a:ext cx="1425632" cy="39069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230937" y="3581400"/>
              <a:ext cx="1118235" cy="118110"/>
            </a:xfrm>
            <a:custGeom>
              <a:avLst/>
              <a:gdLst/>
              <a:ahLst/>
              <a:cxnLst/>
              <a:rect l="l" t="t" r="r" b="b"/>
              <a:pathLst>
                <a:path w="1118234" h="118110">
                  <a:moveTo>
                    <a:pt x="0" y="0"/>
                  </a:moveTo>
                  <a:lnTo>
                    <a:pt x="1117740" y="117983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94158" y="3656162"/>
              <a:ext cx="80010" cy="76200"/>
            </a:xfrm>
            <a:custGeom>
              <a:avLst/>
              <a:gdLst/>
              <a:ahLst/>
              <a:cxnLst/>
              <a:rect l="l" t="t" r="r" b="b"/>
              <a:pathLst>
                <a:path w="80009" h="76200">
                  <a:moveTo>
                    <a:pt x="7999" y="0"/>
                  </a:moveTo>
                  <a:lnTo>
                    <a:pt x="0" y="75778"/>
                  </a:lnTo>
                  <a:lnTo>
                    <a:pt x="79778" y="45887"/>
                  </a:lnTo>
                  <a:lnTo>
                    <a:pt x="799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9731" y="3487188"/>
              <a:ext cx="1454726" cy="105987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248398" y="3573463"/>
              <a:ext cx="1147445" cy="767080"/>
            </a:xfrm>
            <a:custGeom>
              <a:avLst/>
              <a:gdLst/>
              <a:ahLst/>
              <a:cxnLst/>
              <a:rect l="l" t="t" r="r" b="b"/>
              <a:pathLst>
                <a:path w="1147445" h="767079">
                  <a:moveTo>
                    <a:pt x="0" y="0"/>
                  </a:moveTo>
                  <a:lnTo>
                    <a:pt x="1147283" y="766934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32276" y="4280491"/>
              <a:ext cx="85090" cy="74295"/>
            </a:xfrm>
            <a:custGeom>
              <a:avLst/>
              <a:gdLst/>
              <a:ahLst/>
              <a:cxnLst/>
              <a:rect l="l" t="t" r="r" b="b"/>
              <a:pathLst>
                <a:path w="85090" h="74295">
                  <a:moveTo>
                    <a:pt x="42346" y="0"/>
                  </a:moveTo>
                  <a:lnTo>
                    <a:pt x="0" y="63348"/>
                  </a:lnTo>
                  <a:lnTo>
                    <a:pt x="84522" y="74021"/>
                  </a:lnTo>
                  <a:lnTo>
                    <a:pt x="4234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3512" y="2726575"/>
              <a:ext cx="1737360" cy="619298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551241" y="2878351"/>
            <a:ext cx="11684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Century Gothic"/>
                <a:cs typeface="Century Gothic"/>
              </a:rPr>
              <a:t>Sprint</a:t>
            </a:r>
            <a:r>
              <a:rPr sz="13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Backlog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126479" y="2805545"/>
            <a:ext cx="1438275" cy="374650"/>
            <a:chOff x="6126479" y="2805545"/>
            <a:chExt cx="1438275" cy="374650"/>
          </a:xfrm>
        </p:grpSpPr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26479" y="2805545"/>
              <a:ext cx="1438102" cy="37407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210298" y="2991722"/>
              <a:ext cx="1130935" cy="39370"/>
            </a:xfrm>
            <a:custGeom>
              <a:avLst/>
              <a:gdLst/>
              <a:ahLst/>
              <a:cxnLst/>
              <a:rect l="l" t="t" r="r" b="b"/>
              <a:pathLst>
                <a:path w="1130934" h="39369">
                  <a:moveTo>
                    <a:pt x="0" y="38816"/>
                  </a:moveTo>
                  <a:lnTo>
                    <a:pt x="1130314" y="0"/>
                  </a:lnTo>
                </a:path>
              </a:pathLst>
            </a:custGeom>
            <a:ln w="1904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88536" y="295538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2614" y="76155"/>
                  </a:lnTo>
                  <a:lnTo>
                    <a:pt x="77462" y="35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10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2276" y="109062"/>
            <a:ext cx="124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03766" y="926868"/>
            <a:ext cx="2390140" cy="3042920"/>
            <a:chOff x="5203766" y="926868"/>
            <a:chExt cx="2390140" cy="3042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3766" y="926868"/>
              <a:ext cx="2389908" cy="30424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37010" y="193285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EDED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37010" y="217669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7010" y="242053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EDED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7010" y="266437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7010" y="290821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EDED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7010" y="315205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7010" y="339589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EDED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37010" y="3639730"/>
              <a:ext cx="2273300" cy="243840"/>
            </a:xfrm>
            <a:custGeom>
              <a:avLst/>
              <a:gdLst/>
              <a:ahLst/>
              <a:cxnLst/>
              <a:rect l="l" t="t" r="r" b="b"/>
              <a:pathLst>
                <a:path w="2273300" h="243839">
                  <a:moveTo>
                    <a:pt x="2272766" y="0"/>
                  </a:moveTo>
                  <a:lnTo>
                    <a:pt x="1778927" y="0"/>
                  </a:lnTo>
                  <a:lnTo>
                    <a:pt x="864527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864527" y="243840"/>
                  </a:lnTo>
                  <a:lnTo>
                    <a:pt x="1778927" y="243840"/>
                  </a:lnTo>
                  <a:lnTo>
                    <a:pt x="2272766" y="243840"/>
                  </a:lnTo>
                  <a:lnTo>
                    <a:pt x="227276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1541" y="951138"/>
              <a:ext cx="914400" cy="2938780"/>
            </a:xfrm>
            <a:custGeom>
              <a:avLst/>
              <a:gdLst/>
              <a:ahLst/>
              <a:cxnLst/>
              <a:rect l="l" t="t" r="r" b="b"/>
              <a:pathLst>
                <a:path w="914400" h="2938779">
                  <a:moveTo>
                    <a:pt x="0" y="0"/>
                  </a:moveTo>
                  <a:lnTo>
                    <a:pt x="0" y="2938779"/>
                  </a:lnTo>
                </a:path>
                <a:path w="914400" h="2938779">
                  <a:moveTo>
                    <a:pt x="914400" y="0"/>
                  </a:moveTo>
                  <a:lnTo>
                    <a:pt x="914400" y="293877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30667" y="1201328"/>
              <a:ext cx="2286000" cy="0"/>
            </a:xfrm>
            <a:custGeom>
              <a:avLst/>
              <a:gdLst/>
              <a:ahLst/>
              <a:cxnLst/>
              <a:rect l="l" t="t" r="r" b="b"/>
              <a:pathLst>
                <a:path w="2286000">
                  <a:moveTo>
                    <a:pt x="0" y="0"/>
                  </a:moveTo>
                  <a:lnTo>
                    <a:pt x="2285463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0667" y="951138"/>
              <a:ext cx="2286000" cy="2938780"/>
            </a:xfrm>
            <a:custGeom>
              <a:avLst/>
              <a:gdLst/>
              <a:ahLst/>
              <a:cxnLst/>
              <a:rect l="l" t="t" r="r" b="b"/>
              <a:pathLst>
                <a:path w="2286000" h="2938779">
                  <a:moveTo>
                    <a:pt x="0" y="494029"/>
                  </a:moveTo>
                  <a:lnTo>
                    <a:pt x="2285463" y="494029"/>
                  </a:lnTo>
                </a:path>
                <a:path w="2286000" h="2938779">
                  <a:moveTo>
                    <a:pt x="0" y="737870"/>
                  </a:moveTo>
                  <a:lnTo>
                    <a:pt x="2285463" y="737870"/>
                  </a:lnTo>
                </a:path>
                <a:path w="2286000" h="2938779">
                  <a:moveTo>
                    <a:pt x="0" y="981709"/>
                  </a:moveTo>
                  <a:lnTo>
                    <a:pt x="2285463" y="981709"/>
                  </a:lnTo>
                </a:path>
                <a:path w="2286000" h="2938779">
                  <a:moveTo>
                    <a:pt x="0" y="1225550"/>
                  </a:moveTo>
                  <a:lnTo>
                    <a:pt x="2285463" y="1225550"/>
                  </a:lnTo>
                </a:path>
                <a:path w="2286000" h="2938779">
                  <a:moveTo>
                    <a:pt x="0" y="1469389"/>
                  </a:moveTo>
                  <a:lnTo>
                    <a:pt x="2285463" y="1469389"/>
                  </a:lnTo>
                </a:path>
                <a:path w="2286000" h="2938779">
                  <a:moveTo>
                    <a:pt x="0" y="1713229"/>
                  </a:moveTo>
                  <a:lnTo>
                    <a:pt x="2285463" y="1713229"/>
                  </a:lnTo>
                </a:path>
                <a:path w="2286000" h="2938779">
                  <a:moveTo>
                    <a:pt x="0" y="1957069"/>
                  </a:moveTo>
                  <a:lnTo>
                    <a:pt x="2285463" y="1957069"/>
                  </a:lnTo>
                </a:path>
                <a:path w="2286000" h="2938779">
                  <a:moveTo>
                    <a:pt x="0" y="2200909"/>
                  </a:moveTo>
                  <a:lnTo>
                    <a:pt x="2285463" y="2200909"/>
                  </a:lnTo>
                </a:path>
                <a:path w="2286000" h="2938779">
                  <a:moveTo>
                    <a:pt x="0" y="2444749"/>
                  </a:moveTo>
                  <a:lnTo>
                    <a:pt x="2285463" y="2444749"/>
                  </a:lnTo>
                </a:path>
                <a:path w="2286000" h="2938779">
                  <a:moveTo>
                    <a:pt x="0" y="2688589"/>
                  </a:moveTo>
                  <a:lnTo>
                    <a:pt x="2285463" y="2688589"/>
                  </a:lnTo>
                </a:path>
                <a:path w="2286000" h="2938779">
                  <a:moveTo>
                    <a:pt x="6350" y="0"/>
                  </a:moveTo>
                  <a:lnTo>
                    <a:pt x="6350" y="2938779"/>
                  </a:lnTo>
                </a:path>
                <a:path w="2286000" h="2938779">
                  <a:moveTo>
                    <a:pt x="2279113" y="0"/>
                  </a:moveTo>
                  <a:lnTo>
                    <a:pt x="2279113" y="2938779"/>
                  </a:lnTo>
                </a:path>
                <a:path w="2286000" h="2938779">
                  <a:moveTo>
                    <a:pt x="0" y="6349"/>
                  </a:moveTo>
                  <a:lnTo>
                    <a:pt x="2285463" y="6349"/>
                  </a:lnTo>
                </a:path>
                <a:path w="2286000" h="2938779">
                  <a:moveTo>
                    <a:pt x="0" y="2932429"/>
                  </a:moveTo>
                  <a:lnTo>
                    <a:pt x="2285463" y="293242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3367" y="963838"/>
            <a:ext cx="852169" cy="218440"/>
          </a:xfrm>
          <a:prstGeom prst="rect">
            <a:avLst/>
          </a:prstGeom>
          <a:solidFill>
            <a:srgbClr val="3B419C"/>
          </a:solidFill>
        </p:spPr>
        <p:txBody>
          <a:bodyPr vert="horz" wrap="square" lIns="0" tIns="3937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10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PB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7891" y="963838"/>
            <a:ext cx="901700" cy="218440"/>
          </a:xfrm>
          <a:prstGeom prst="rect">
            <a:avLst/>
          </a:prstGeom>
          <a:solidFill>
            <a:srgbClr val="3B419C"/>
          </a:solidFill>
        </p:spPr>
        <p:txBody>
          <a:bodyPr vert="horz" wrap="square" lIns="0" tIns="3937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310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Priority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22291" y="963838"/>
            <a:ext cx="481330" cy="218440"/>
          </a:xfrm>
          <a:prstGeom prst="rect">
            <a:avLst/>
          </a:prstGeom>
          <a:solidFill>
            <a:srgbClr val="3B419C"/>
          </a:solidFill>
        </p:spPr>
        <p:txBody>
          <a:bodyPr vert="horz" wrap="square" lIns="0" tIns="3937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31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367" y="1220378"/>
            <a:ext cx="852169" cy="218440"/>
          </a:xfrm>
          <a:prstGeom prst="rect">
            <a:avLst/>
          </a:prstGeom>
          <a:solidFill>
            <a:srgbClr val="D6D7E1"/>
          </a:solidFill>
        </p:spPr>
        <p:txBody>
          <a:bodyPr vert="horz" wrap="square" lIns="0" tIns="2667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10"/>
              </a:spcBef>
            </a:pPr>
            <a:r>
              <a:rPr sz="1000" dirty="0">
                <a:latin typeface="Arial"/>
                <a:cs typeface="Arial"/>
              </a:rPr>
              <a:t>User </a:t>
            </a:r>
            <a:r>
              <a:rPr sz="1000" spc="-10" dirty="0"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7891" y="1220378"/>
            <a:ext cx="901700" cy="218440"/>
          </a:xfrm>
          <a:prstGeom prst="rect">
            <a:avLst/>
          </a:prstGeom>
          <a:solidFill>
            <a:srgbClr val="D6D7E1"/>
          </a:solidFill>
        </p:spPr>
        <p:txBody>
          <a:bodyPr vert="horz" wrap="square" lIns="0" tIns="2667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10"/>
              </a:spcBef>
            </a:pPr>
            <a:r>
              <a:rPr sz="1000" spc="-20" dirty="0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22291" y="1220378"/>
            <a:ext cx="481330" cy="218440"/>
          </a:xfrm>
          <a:prstGeom prst="rect">
            <a:avLst/>
          </a:prstGeom>
          <a:solidFill>
            <a:srgbClr val="D6D7E1"/>
          </a:solidFill>
        </p:spPr>
        <p:txBody>
          <a:bodyPr vert="horz" wrap="square" lIns="0" tIns="2667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10"/>
              </a:spcBef>
            </a:pPr>
            <a:r>
              <a:rPr sz="100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7017" y="1445168"/>
            <a:ext cx="864869" cy="243840"/>
          </a:xfrm>
          <a:prstGeom prst="rect">
            <a:avLst/>
          </a:prstGeom>
          <a:solidFill>
            <a:srgbClr val="EDEDF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latin typeface="Arial"/>
                <a:cs typeface="Arial"/>
              </a:rPr>
              <a:t>User </a:t>
            </a:r>
            <a:r>
              <a:rPr sz="1000" spc="-10" dirty="0"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1541" y="1445168"/>
            <a:ext cx="914400" cy="243840"/>
          </a:xfrm>
          <a:prstGeom prst="rect">
            <a:avLst/>
          </a:prstGeom>
          <a:solidFill>
            <a:srgbClr val="EDEDF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spc="-20" dirty="0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15941" y="1445168"/>
            <a:ext cx="494030" cy="243840"/>
          </a:xfrm>
          <a:prstGeom prst="rect">
            <a:avLst/>
          </a:prstGeom>
          <a:solidFill>
            <a:srgbClr val="EDEDF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37017" y="1689008"/>
            <a:ext cx="864869" cy="243840"/>
          </a:xfrm>
          <a:prstGeom prst="rect">
            <a:avLst/>
          </a:prstGeom>
          <a:solidFill>
            <a:srgbClr val="D6D7E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latin typeface="Arial"/>
                <a:cs typeface="Arial"/>
              </a:rPr>
              <a:t>User </a:t>
            </a:r>
            <a:r>
              <a:rPr sz="1000" spc="-10" dirty="0"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01541" y="1689008"/>
            <a:ext cx="914400" cy="243840"/>
          </a:xfrm>
          <a:prstGeom prst="rect">
            <a:avLst/>
          </a:prstGeom>
          <a:solidFill>
            <a:srgbClr val="D6D7E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spc="-20" dirty="0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5941" y="1689008"/>
            <a:ext cx="494030" cy="243840"/>
          </a:xfrm>
          <a:prstGeom prst="rect">
            <a:avLst/>
          </a:prstGeom>
          <a:solidFill>
            <a:srgbClr val="D6D7E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7017" y="1932848"/>
            <a:ext cx="864869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01541" y="1932848"/>
            <a:ext cx="914400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15941" y="1932848"/>
            <a:ext cx="494030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22291" y="2209709"/>
            <a:ext cx="4813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5941" y="2396580"/>
            <a:ext cx="334010" cy="254635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45"/>
              </a:spcBef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15941" y="2651092"/>
            <a:ext cx="334010" cy="25019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64"/>
              </a:spcBef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5941" y="2901282"/>
            <a:ext cx="334010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14"/>
              </a:spcBef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15941" y="3145122"/>
            <a:ext cx="334010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14"/>
              </a:spcBef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15941" y="3388962"/>
            <a:ext cx="334010" cy="243840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14"/>
              </a:spcBef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28457" y="2234440"/>
            <a:ext cx="1316355" cy="160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864235" algn="l"/>
              </a:tabLst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PBI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PBI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Low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864235" algn="l"/>
              </a:tabLst>
            </a:pP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A6A6A6"/>
                </a:solidFill>
                <a:latin typeface="Arial"/>
                <a:cs typeface="Arial"/>
              </a:rPr>
              <a:t>Story</a:t>
            </a:r>
            <a:r>
              <a:rPr sz="1000" dirty="0">
                <a:solidFill>
                  <a:srgbClr val="A6A6A6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Low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5941" y="3632802"/>
            <a:ext cx="334010" cy="260985"/>
          </a:xfrm>
          <a:prstGeom prst="rect">
            <a:avLst/>
          </a:prstGeom>
          <a:ln w="12699">
            <a:solidFill>
              <a:srgbClr val="FFFFFF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14"/>
              </a:spcBef>
            </a:pPr>
            <a:r>
              <a:rPr sz="1000" spc="-25" dirty="0">
                <a:solidFill>
                  <a:srgbClr val="A6A6A6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19356" y="2340032"/>
            <a:ext cx="1812289" cy="3113405"/>
            <a:chOff x="7319356" y="2340032"/>
            <a:chExt cx="1812289" cy="311340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9356" y="2340032"/>
              <a:ext cx="1812174" cy="3113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49672" y="2372633"/>
              <a:ext cx="930910" cy="278130"/>
            </a:xfrm>
            <a:custGeom>
              <a:avLst/>
              <a:gdLst/>
              <a:ahLst/>
              <a:cxnLst/>
              <a:rect l="l" t="t" r="r" b="b"/>
              <a:pathLst>
                <a:path w="930909" h="278130">
                  <a:moveTo>
                    <a:pt x="930826" y="0"/>
                  </a:moveTo>
                  <a:lnTo>
                    <a:pt x="0" y="0"/>
                  </a:lnTo>
                  <a:lnTo>
                    <a:pt x="0" y="277883"/>
                  </a:lnTo>
                  <a:lnTo>
                    <a:pt x="930826" y="277883"/>
                  </a:lnTo>
                  <a:lnTo>
                    <a:pt x="930826" y="0"/>
                  </a:lnTo>
                  <a:close/>
                </a:path>
              </a:pathLst>
            </a:custGeom>
            <a:solidFill>
              <a:srgbClr val="A8D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49672" y="2650516"/>
              <a:ext cx="930910" cy="243840"/>
            </a:xfrm>
            <a:custGeom>
              <a:avLst/>
              <a:gdLst/>
              <a:ahLst/>
              <a:cxnLst/>
              <a:rect l="l" t="t" r="r" b="b"/>
              <a:pathLst>
                <a:path w="930909" h="243839">
                  <a:moveTo>
                    <a:pt x="930826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930826" y="243840"/>
                  </a:lnTo>
                  <a:lnTo>
                    <a:pt x="93082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9667" y="2894367"/>
              <a:ext cx="1698625" cy="731520"/>
            </a:xfrm>
            <a:custGeom>
              <a:avLst/>
              <a:gdLst/>
              <a:ahLst/>
              <a:cxnLst/>
              <a:rect l="l" t="t" r="r" b="b"/>
              <a:pathLst>
                <a:path w="1698625" h="731520">
                  <a:moveTo>
                    <a:pt x="1698625" y="0"/>
                  </a:moveTo>
                  <a:lnTo>
                    <a:pt x="930821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0" y="487680"/>
                  </a:lnTo>
                  <a:lnTo>
                    <a:pt x="0" y="731520"/>
                  </a:lnTo>
                  <a:lnTo>
                    <a:pt x="930821" y="731520"/>
                  </a:lnTo>
                  <a:lnTo>
                    <a:pt x="1698625" y="731520"/>
                  </a:lnTo>
                  <a:lnTo>
                    <a:pt x="1698625" y="487680"/>
                  </a:lnTo>
                  <a:lnTo>
                    <a:pt x="1698625" y="243840"/>
                  </a:lnTo>
                  <a:lnTo>
                    <a:pt x="16986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49672" y="3625876"/>
              <a:ext cx="930910" cy="278130"/>
            </a:xfrm>
            <a:custGeom>
              <a:avLst/>
              <a:gdLst/>
              <a:ahLst/>
              <a:cxnLst/>
              <a:rect l="l" t="t" r="r" b="b"/>
              <a:pathLst>
                <a:path w="930909" h="278129">
                  <a:moveTo>
                    <a:pt x="930826" y="0"/>
                  </a:moveTo>
                  <a:lnTo>
                    <a:pt x="0" y="0"/>
                  </a:lnTo>
                  <a:lnTo>
                    <a:pt x="0" y="277883"/>
                  </a:lnTo>
                  <a:lnTo>
                    <a:pt x="930826" y="277883"/>
                  </a:lnTo>
                  <a:lnTo>
                    <a:pt x="93082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49667" y="3903763"/>
              <a:ext cx="1698625" cy="731520"/>
            </a:xfrm>
            <a:custGeom>
              <a:avLst/>
              <a:gdLst/>
              <a:ahLst/>
              <a:cxnLst/>
              <a:rect l="l" t="t" r="r" b="b"/>
              <a:pathLst>
                <a:path w="1698625" h="731520">
                  <a:moveTo>
                    <a:pt x="1698625" y="0"/>
                  </a:moveTo>
                  <a:lnTo>
                    <a:pt x="930821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0" y="487680"/>
                  </a:lnTo>
                  <a:lnTo>
                    <a:pt x="0" y="731520"/>
                  </a:lnTo>
                  <a:lnTo>
                    <a:pt x="930821" y="731520"/>
                  </a:lnTo>
                  <a:lnTo>
                    <a:pt x="1698625" y="731520"/>
                  </a:lnTo>
                  <a:lnTo>
                    <a:pt x="1698625" y="487680"/>
                  </a:lnTo>
                  <a:lnTo>
                    <a:pt x="1698625" y="243840"/>
                  </a:lnTo>
                  <a:lnTo>
                    <a:pt x="16986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49672" y="4635280"/>
              <a:ext cx="930910" cy="243840"/>
            </a:xfrm>
            <a:custGeom>
              <a:avLst/>
              <a:gdLst/>
              <a:ahLst/>
              <a:cxnLst/>
              <a:rect l="l" t="t" r="r" b="b"/>
              <a:pathLst>
                <a:path w="930909" h="243839">
                  <a:moveTo>
                    <a:pt x="930826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930826" y="243839"/>
                  </a:lnTo>
                  <a:lnTo>
                    <a:pt x="930826" y="0"/>
                  </a:lnTo>
                  <a:close/>
                </a:path>
              </a:pathLst>
            </a:custGeom>
            <a:solidFill>
              <a:srgbClr val="D6D7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49667" y="4879124"/>
              <a:ext cx="1698625" cy="487680"/>
            </a:xfrm>
            <a:custGeom>
              <a:avLst/>
              <a:gdLst/>
              <a:ahLst/>
              <a:cxnLst/>
              <a:rect l="l" t="t" r="r" b="b"/>
              <a:pathLst>
                <a:path w="1698625" h="487679">
                  <a:moveTo>
                    <a:pt x="1698625" y="0"/>
                  </a:moveTo>
                  <a:lnTo>
                    <a:pt x="930821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0" y="487680"/>
                  </a:lnTo>
                  <a:lnTo>
                    <a:pt x="930821" y="487680"/>
                  </a:lnTo>
                  <a:lnTo>
                    <a:pt x="1698625" y="487680"/>
                  </a:lnTo>
                  <a:lnTo>
                    <a:pt x="1698625" y="243840"/>
                  </a:lnTo>
                  <a:lnTo>
                    <a:pt x="16986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0498" y="2366282"/>
              <a:ext cx="0" cy="3007360"/>
            </a:xfrm>
            <a:custGeom>
              <a:avLst/>
              <a:gdLst/>
              <a:ahLst/>
              <a:cxnLst/>
              <a:rect l="l" t="t" r="r" b="b"/>
              <a:pathLst>
                <a:path h="3007360">
                  <a:moveTo>
                    <a:pt x="0" y="0"/>
                  </a:moveTo>
                  <a:lnTo>
                    <a:pt x="0" y="3006867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43322" y="2650516"/>
              <a:ext cx="1711325" cy="0"/>
            </a:xfrm>
            <a:custGeom>
              <a:avLst/>
              <a:gdLst/>
              <a:ahLst/>
              <a:cxnLst/>
              <a:rect l="l" t="t" r="r" b="b"/>
              <a:pathLst>
                <a:path w="1711325">
                  <a:moveTo>
                    <a:pt x="0" y="0"/>
                  </a:moveTo>
                  <a:lnTo>
                    <a:pt x="17113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43322" y="2366282"/>
              <a:ext cx="1711325" cy="3007360"/>
            </a:xfrm>
            <a:custGeom>
              <a:avLst/>
              <a:gdLst/>
              <a:ahLst/>
              <a:cxnLst/>
              <a:rect l="l" t="t" r="r" b="b"/>
              <a:pathLst>
                <a:path w="1711325" h="3007360">
                  <a:moveTo>
                    <a:pt x="0" y="528074"/>
                  </a:moveTo>
                  <a:lnTo>
                    <a:pt x="1711324" y="528074"/>
                  </a:lnTo>
                </a:path>
                <a:path w="1711325" h="3007360">
                  <a:moveTo>
                    <a:pt x="0" y="771914"/>
                  </a:moveTo>
                  <a:lnTo>
                    <a:pt x="1711324" y="771914"/>
                  </a:lnTo>
                </a:path>
                <a:path w="1711325" h="3007360">
                  <a:moveTo>
                    <a:pt x="0" y="1015754"/>
                  </a:moveTo>
                  <a:lnTo>
                    <a:pt x="1711324" y="1015754"/>
                  </a:lnTo>
                </a:path>
                <a:path w="1711325" h="3007360">
                  <a:moveTo>
                    <a:pt x="0" y="1259594"/>
                  </a:moveTo>
                  <a:lnTo>
                    <a:pt x="1711324" y="1259594"/>
                  </a:lnTo>
                </a:path>
                <a:path w="1711325" h="3007360">
                  <a:moveTo>
                    <a:pt x="0" y="1537478"/>
                  </a:moveTo>
                  <a:lnTo>
                    <a:pt x="1711324" y="1537478"/>
                  </a:lnTo>
                </a:path>
                <a:path w="1711325" h="3007360">
                  <a:moveTo>
                    <a:pt x="0" y="1781318"/>
                  </a:moveTo>
                  <a:lnTo>
                    <a:pt x="1711324" y="1781318"/>
                  </a:lnTo>
                </a:path>
                <a:path w="1711325" h="3007360">
                  <a:moveTo>
                    <a:pt x="0" y="2025157"/>
                  </a:moveTo>
                  <a:lnTo>
                    <a:pt x="1711324" y="2025157"/>
                  </a:lnTo>
                </a:path>
                <a:path w="1711325" h="3007360">
                  <a:moveTo>
                    <a:pt x="0" y="2268997"/>
                  </a:moveTo>
                  <a:lnTo>
                    <a:pt x="1711324" y="2268997"/>
                  </a:lnTo>
                </a:path>
                <a:path w="1711325" h="3007360">
                  <a:moveTo>
                    <a:pt x="0" y="2512837"/>
                  </a:moveTo>
                  <a:lnTo>
                    <a:pt x="1711324" y="2512837"/>
                  </a:lnTo>
                </a:path>
                <a:path w="1711325" h="3007360">
                  <a:moveTo>
                    <a:pt x="0" y="2756677"/>
                  </a:moveTo>
                  <a:lnTo>
                    <a:pt x="1711324" y="2756677"/>
                  </a:lnTo>
                </a:path>
                <a:path w="1711325" h="3007360">
                  <a:moveTo>
                    <a:pt x="6350" y="0"/>
                  </a:moveTo>
                  <a:lnTo>
                    <a:pt x="6350" y="3006867"/>
                  </a:lnTo>
                </a:path>
                <a:path w="1711325" h="3007360">
                  <a:moveTo>
                    <a:pt x="1704974" y="0"/>
                  </a:moveTo>
                  <a:lnTo>
                    <a:pt x="1704974" y="3006867"/>
                  </a:lnTo>
                </a:path>
                <a:path w="1711325" h="3007360">
                  <a:moveTo>
                    <a:pt x="0" y="6350"/>
                  </a:moveTo>
                  <a:lnTo>
                    <a:pt x="1711324" y="6350"/>
                  </a:lnTo>
                </a:path>
                <a:path w="1711325" h="3007360">
                  <a:moveTo>
                    <a:pt x="0" y="3000517"/>
                  </a:moveTo>
                  <a:lnTo>
                    <a:pt x="1711324" y="3000517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356023" y="2402930"/>
            <a:ext cx="274955" cy="228600"/>
          </a:xfrm>
          <a:prstGeom prst="rect">
            <a:avLst/>
          </a:prstGeom>
          <a:solidFill>
            <a:srgbClr val="A8D200"/>
          </a:solidFill>
        </p:spPr>
        <p:txBody>
          <a:bodyPr vert="horz" wrap="square" lIns="0" tIns="1524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20"/>
              </a:spcBef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SB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16131" y="2402930"/>
            <a:ext cx="758190" cy="229235"/>
          </a:xfrm>
          <a:prstGeom prst="rect">
            <a:avLst/>
          </a:prstGeom>
          <a:solidFill>
            <a:srgbClr val="A8D200"/>
          </a:solidFill>
        </p:spPr>
        <p:txBody>
          <a:bodyPr vert="horz" wrap="square" lIns="0" tIns="1524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2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86849" y="2402930"/>
            <a:ext cx="755650" cy="229235"/>
          </a:xfrm>
          <a:prstGeom prst="rect">
            <a:avLst/>
          </a:prstGeom>
          <a:solidFill>
            <a:srgbClr val="A8D200"/>
          </a:solidFill>
        </p:spPr>
        <p:txBody>
          <a:bodyPr vert="horz" wrap="square" lIns="0" tIns="1524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20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Priority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28410" y="2683537"/>
            <a:ext cx="625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User </a:t>
            </a:r>
            <a:r>
              <a:rPr sz="1000" spc="-10" dirty="0"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86849" y="2670142"/>
            <a:ext cx="755650" cy="224790"/>
          </a:xfrm>
          <a:prstGeom prst="rect">
            <a:avLst/>
          </a:prstGeom>
          <a:solidFill>
            <a:srgbClr val="D6D7E1"/>
          </a:solidFill>
        </p:spPr>
        <p:txBody>
          <a:bodyPr vert="horz" wrap="square" lIns="0" tIns="26034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04"/>
              </a:spcBef>
            </a:pPr>
            <a:r>
              <a:rPr sz="1000" spc="-20" dirty="0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56023" y="2914558"/>
            <a:ext cx="160655" cy="217804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54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00"/>
              </a:spcBef>
            </a:pPr>
            <a:r>
              <a:rPr sz="1000" spc="-114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09781" y="2901282"/>
            <a:ext cx="770890" cy="243840"/>
          </a:xfrm>
          <a:prstGeom prst="rect">
            <a:avLst/>
          </a:prstGeom>
          <a:solidFill>
            <a:srgbClr val="CBCBCB"/>
          </a:solidFill>
          <a:ln w="12699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r>
              <a:rPr sz="1000" dirty="0">
                <a:latin typeface="Arial"/>
                <a:cs typeface="Arial"/>
              </a:rPr>
              <a:t>ask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56023" y="3158398"/>
            <a:ext cx="160655" cy="217804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54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00"/>
              </a:spcBef>
            </a:pPr>
            <a:r>
              <a:rPr sz="1000" spc="-114" dirty="0">
                <a:solidFill>
                  <a:srgbClr val="7F7F7F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09781" y="3145122"/>
            <a:ext cx="770890" cy="243840"/>
          </a:xfrm>
          <a:prstGeom prst="rect">
            <a:avLst/>
          </a:prstGeom>
          <a:solidFill>
            <a:srgbClr val="CBCBCB"/>
          </a:solidFill>
          <a:ln w="12699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ask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56023" y="3402238"/>
            <a:ext cx="160655" cy="217804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54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00"/>
              </a:spcBef>
            </a:pPr>
            <a:r>
              <a:rPr sz="1000" spc="-114" dirty="0">
                <a:solidFill>
                  <a:srgbClr val="7F7F7F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09781" y="3388962"/>
            <a:ext cx="770890" cy="243840"/>
          </a:xfrm>
          <a:prstGeom prst="rect">
            <a:avLst/>
          </a:prstGeom>
          <a:solidFill>
            <a:srgbClr val="CBCBCB"/>
          </a:solidFill>
          <a:ln w="12699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ask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28410" y="3658897"/>
            <a:ext cx="625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User </a:t>
            </a:r>
            <a:r>
              <a:rPr sz="1000" spc="-10" dirty="0">
                <a:solidFill>
                  <a:srgbClr val="7F7F7F"/>
                </a:solidFill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80499" y="3632802"/>
            <a:ext cx="768350" cy="260985"/>
          </a:xfrm>
          <a:prstGeom prst="rect">
            <a:avLst/>
          </a:prstGeom>
          <a:solidFill>
            <a:srgbClr val="D6D7E1"/>
          </a:solidFill>
          <a:ln w="12699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000" spc="-10" dirty="0">
                <a:solidFill>
                  <a:srgbClr val="7F7F7F"/>
                </a:solidFill>
                <a:latin typeface="Arial"/>
                <a:cs typeface="Arial"/>
              </a:rPr>
              <a:t>Medium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51826" y="4668301"/>
            <a:ext cx="201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7F7F7F"/>
                </a:solidFill>
                <a:latin typeface="Arial"/>
                <a:cs typeface="Arial"/>
              </a:rPr>
              <a:t>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280499" y="4635281"/>
            <a:ext cx="768350" cy="243840"/>
          </a:xfrm>
          <a:prstGeom prst="rect">
            <a:avLst/>
          </a:prstGeom>
          <a:solidFill>
            <a:srgbClr val="D6D7E1"/>
          </a:solidFill>
          <a:ln w="12699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000" spc="-25" dirty="0">
                <a:solidFill>
                  <a:srgbClr val="7F7F7F"/>
                </a:solidFill>
                <a:latin typeface="Arial"/>
                <a:cs typeface="Arial"/>
              </a:rPr>
              <a:t>Low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41110" y="3961511"/>
            <a:ext cx="423545" cy="136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20" dirty="0">
                <a:solidFill>
                  <a:srgbClr val="7F7F7F"/>
                </a:solidFill>
                <a:latin typeface="Arial"/>
                <a:cs typeface="Arial"/>
              </a:rPr>
              <a:t>Task</a:t>
            </a:r>
            <a:r>
              <a:rPr sz="10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00" spc="-20" dirty="0">
                <a:solidFill>
                  <a:srgbClr val="7F7F7F"/>
                </a:solidFill>
                <a:latin typeface="Arial"/>
                <a:cs typeface="Arial"/>
              </a:rPr>
              <a:t>Task</a:t>
            </a:r>
            <a:r>
              <a:rPr sz="10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60000"/>
              </a:lnSpc>
            </a:pPr>
            <a:r>
              <a:rPr sz="1000" spc="-20" dirty="0">
                <a:solidFill>
                  <a:srgbClr val="7F7F7F"/>
                </a:solidFill>
                <a:latin typeface="Arial"/>
                <a:cs typeface="Arial"/>
              </a:rPr>
              <a:t>Task</a:t>
            </a:r>
            <a:r>
              <a:rPr sz="10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3 </a:t>
            </a: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User </a:t>
            </a:r>
            <a:r>
              <a:rPr sz="1000" spc="-25" dirty="0">
                <a:solidFill>
                  <a:srgbClr val="7F7F7F"/>
                </a:solidFill>
                <a:latin typeface="Arial"/>
                <a:cs typeface="Arial"/>
              </a:rPr>
              <a:t>St </a:t>
            </a:r>
            <a:r>
              <a:rPr sz="1000" spc="-20" dirty="0">
                <a:solidFill>
                  <a:srgbClr val="7F7F7F"/>
                </a:solidFill>
                <a:latin typeface="Arial"/>
                <a:cs typeface="Arial"/>
              </a:rPr>
              <a:t>Task</a:t>
            </a:r>
            <a:r>
              <a:rPr sz="10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00" spc="-20" dirty="0">
                <a:solidFill>
                  <a:srgbClr val="7F7F7F"/>
                </a:solidFill>
                <a:latin typeface="Arial"/>
                <a:cs typeface="Arial"/>
              </a:rPr>
              <a:t>Task</a:t>
            </a:r>
            <a:r>
              <a:rPr sz="10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7F7F7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5939" y="1252220"/>
            <a:ext cx="218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Product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Backlog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78839" y="1518920"/>
            <a:ext cx="4027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Prioritized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 items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(PBI)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required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78839" y="1798320"/>
            <a:ext cx="3101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launch 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successful </a:t>
            </a:r>
            <a:r>
              <a:rPr sz="1800" spc="-10" dirty="0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5939" y="2585720"/>
            <a:ext cx="298640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Sprint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Backlog</a:t>
            </a:r>
            <a:endParaRPr sz="1800">
              <a:latin typeface="Arial"/>
              <a:cs typeface="Arial"/>
            </a:endParaRPr>
          </a:p>
          <a:p>
            <a:pPr marL="355600" marR="5080">
              <a:lnSpc>
                <a:spcPts val="2100"/>
              </a:lnSpc>
              <a:spcBef>
                <a:spcPts val="160"/>
              </a:spcBef>
            </a:pPr>
            <a:r>
              <a:rPr sz="1800" dirty="0">
                <a:latin typeface="Arial"/>
                <a:cs typeface="Arial"/>
              </a:rPr>
              <a:t>Tasks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committed </a:t>
            </a:r>
            <a:r>
              <a:rPr sz="1800" dirty="0">
                <a:latin typeface="Arial"/>
                <a:cs typeface="Arial"/>
              </a:rPr>
              <a:t>PBIs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done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within </a:t>
            </a:r>
            <a:r>
              <a:rPr sz="1800" spc="-10" dirty="0">
                <a:latin typeface="Arial"/>
                <a:cs typeface="Arial"/>
              </a:rPr>
              <a:t>Sprint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35939" y="3931920"/>
            <a:ext cx="3570604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Task </a:t>
            </a:r>
            <a:r>
              <a:rPr sz="1800" b="1" spc="-20" dirty="0">
                <a:latin typeface="Arial"/>
                <a:cs typeface="Arial"/>
              </a:rPr>
              <a:t>Board</a:t>
            </a:r>
            <a:endParaRPr sz="1800">
              <a:latin typeface="Arial"/>
              <a:cs typeface="Arial"/>
            </a:endParaRPr>
          </a:p>
          <a:p>
            <a:pPr marL="355600" marR="5080">
              <a:lnSpc>
                <a:spcPts val="2200"/>
              </a:lnSpc>
              <a:spcBef>
                <a:spcPts val="10"/>
              </a:spcBef>
            </a:pPr>
            <a:r>
              <a:rPr sz="1800" dirty="0">
                <a:latin typeface="Arial"/>
                <a:cs typeface="Arial"/>
              </a:rPr>
              <a:t>Stories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tasks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Sprint </a:t>
            </a:r>
            <a:r>
              <a:rPr sz="1800" dirty="0">
                <a:latin typeface="Arial"/>
                <a:cs typeface="Arial"/>
              </a:rPr>
              <a:t>tracked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completion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35939" y="5265420"/>
            <a:ext cx="3876040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Burndown/burn-</a:t>
            </a:r>
            <a:r>
              <a:rPr sz="1800" b="1" dirty="0">
                <a:latin typeface="Arial"/>
                <a:cs typeface="Arial"/>
              </a:rPr>
              <a:t>up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  <a:p>
            <a:pPr marL="355600" marR="5080">
              <a:lnSpc>
                <a:spcPct val="99500"/>
              </a:lnSpc>
              <a:spcBef>
                <a:spcPts val="50"/>
              </a:spcBef>
            </a:pPr>
            <a:r>
              <a:rPr sz="1800" dirty="0">
                <a:latin typeface="Arial"/>
                <a:cs typeface="Arial"/>
              </a:rPr>
              <a:t>Visual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aid 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tracking </a:t>
            </a:r>
            <a:r>
              <a:rPr sz="1800" spc="-20" dirty="0">
                <a:latin typeface="Arial"/>
                <a:cs typeface="Arial"/>
              </a:rPr>
              <a:t>team </a:t>
            </a:r>
            <a:r>
              <a:rPr sz="1800" dirty="0">
                <a:latin typeface="Arial"/>
                <a:cs typeface="Arial"/>
              </a:rPr>
              <a:t>progress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forecasting </a:t>
            </a:r>
            <a:r>
              <a:rPr sz="1800" spc="-10" dirty="0">
                <a:latin typeface="Arial"/>
                <a:cs typeface="Arial"/>
              </a:rPr>
              <a:t>expected </a:t>
            </a:r>
            <a:r>
              <a:rPr sz="1800" dirty="0">
                <a:latin typeface="Arial"/>
                <a:cs typeface="Arial"/>
              </a:rPr>
              <a:t>completion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114800" y="1201188"/>
            <a:ext cx="4630420" cy="4800600"/>
            <a:chOff x="4114800" y="1201188"/>
            <a:chExt cx="4630420" cy="4800600"/>
          </a:xfrm>
        </p:grpSpPr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454" y="1201188"/>
              <a:ext cx="1263534" cy="115546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1098" y="1233489"/>
              <a:ext cx="1162050" cy="105251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531098" y="1233489"/>
              <a:ext cx="1162050" cy="1052830"/>
            </a:xfrm>
            <a:custGeom>
              <a:avLst/>
              <a:gdLst/>
              <a:ahLst/>
              <a:cxnLst/>
              <a:rect l="l" t="t" r="r" b="b"/>
              <a:pathLst>
                <a:path w="1162050" h="1052830">
                  <a:moveTo>
                    <a:pt x="0" y="0"/>
                  </a:moveTo>
                  <a:lnTo>
                    <a:pt x="540236" y="0"/>
                  </a:lnTo>
                  <a:lnTo>
                    <a:pt x="587542" y="2248"/>
                  </a:lnTo>
                  <a:lnTo>
                    <a:pt x="633577" y="8857"/>
                  </a:lnTo>
                  <a:lnTo>
                    <a:pt x="678133" y="19619"/>
                  </a:lnTo>
                  <a:lnTo>
                    <a:pt x="721005" y="34330"/>
                  </a:lnTo>
                  <a:lnTo>
                    <a:pt x="761988" y="52784"/>
                  </a:lnTo>
                  <a:lnTo>
                    <a:pt x="800874" y="74774"/>
                  </a:lnTo>
                  <a:lnTo>
                    <a:pt x="837460" y="100095"/>
                  </a:lnTo>
                  <a:lnTo>
                    <a:pt x="871538" y="128540"/>
                  </a:lnTo>
                  <a:lnTo>
                    <a:pt x="902902" y="159905"/>
                  </a:lnTo>
                  <a:lnTo>
                    <a:pt x="931348" y="193983"/>
                  </a:lnTo>
                  <a:lnTo>
                    <a:pt x="956669" y="230568"/>
                  </a:lnTo>
                  <a:lnTo>
                    <a:pt x="978659" y="269455"/>
                  </a:lnTo>
                  <a:lnTo>
                    <a:pt x="997112" y="310437"/>
                  </a:lnTo>
                  <a:lnTo>
                    <a:pt x="1011823" y="353309"/>
                  </a:lnTo>
                  <a:lnTo>
                    <a:pt x="1022586" y="397866"/>
                  </a:lnTo>
                  <a:lnTo>
                    <a:pt x="1029194" y="443900"/>
                  </a:lnTo>
                  <a:lnTo>
                    <a:pt x="1031443" y="491206"/>
                  </a:lnTo>
                  <a:lnTo>
                    <a:pt x="1031444" y="758650"/>
                  </a:lnTo>
                  <a:lnTo>
                    <a:pt x="1162050" y="758650"/>
                  </a:lnTo>
                  <a:lnTo>
                    <a:pt x="768316" y="1052511"/>
                  </a:lnTo>
                  <a:lnTo>
                    <a:pt x="374582" y="758650"/>
                  </a:lnTo>
                  <a:lnTo>
                    <a:pt x="505188" y="758650"/>
                  </a:lnTo>
                  <a:lnTo>
                    <a:pt x="505188" y="526255"/>
                  </a:lnTo>
                  <a:lnTo>
                    <a:pt x="0" y="52625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0" y="2024148"/>
              <a:ext cx="2938548" cy="20116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812" y="2111375"/>
              <a:ext cx="2738436" cy="183673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5621" y="3919450"/>
              <a:ext cx="3557846" cy="203246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571998" y="4019550"/>
              <a:ext cx="3322954" cy="1828800"/>
            </a:xfrm>
            <a:custGeom>
              <a:avLst/>
              <a:gdLst/>
              <a:ahLst/>
              <a:cxnLst/>
              <a:rect l="l" t="t" r="r" b="b"/>
              <a:pathLst>
                <a:path w="3322954" h="1828800">
                  <a:moveTo>
                    <a:pt x="3322637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3322637" y="1828799"/>
                  </a:lnTo>
                  <a:lnTo>
                    <a:pt x="3322637" y="0"/>
                  </a:lnTo>
                  <a:close/>
                </a:path>
              </a:pathLst>
            </a:custGeom>
            <a:solidFill>
              <a:srgbClr val="F4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571998" y="4019550"/>
              <a:ext cx="3322954" cy="1828800"/>
            </a:xfrm>
            <a:custGeom>
              <a:avLst/>
              <a:gdLst/>
              <a:ahLst/>
              <a:cxnLst/>
              <a:rect l="l" t="t" r="r" b="b"/>
              <a:pathLst>
                <a:path w="3322954" h="1828800">
                  <a:moveTo>
                    <a:pt x="0" y="0"/>
                  </a:moveTo>
                  <a:lnTo>
                    <a:pt x="3322637" y="0"/>
                  </a:lnTo>
                  <a:lnTo>
                    <a:pt x="3322637" y="1828799"/>
                  </a:lnTo>
                  <a:lnTo>
                    <a:pt x="0" y="182879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0104" y="3649287"/>
              <a:ext cx="2589414" cy="2352501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999188" y="4255106"/>
              <a:ext cx="37465" cy="1139190"/>
            </a:xfrm>
            <a:custGeom>
              <a:avLst/>
              <a:gdLst/>
              <a:ahLst/>
              <a:cxnLst/>
              <a:rect l="l" t="t" r="r" b="b"/>
              <a:pathLst>
                <a:path w="37464" h="1139189">
                  <a:moveTo>
                    <a:pt x="37406" y="1138843"/>
                  </a:moveTo>
                  <a:lnTo>
                    <a:pt x="0" y="1138843"/>
                  </a:lnTo>
                </a:path>
                <a:path w="37464" h="1139189">
                  <a:moveTo>
                    <a:pt x="37406" y="914400"/>
                  </a:moveTo>
                  <a:lnTo>
                    <a:pt x="0" y="914400"/>
                  </a:lnTo>
                </a:path>
                <a:path w="37464" h="1139189">
                  <a:moveTo>
                    <a:pt x="37406" y="685800"/>
                  </a:moveTo>
                  <a:lnTo>
                    <a:pt x="0" y="685800"/>
                  </a:lnTo>
                </a:path>
                <a:path w="37464" h="1139189">
                  <a:moveTo>
                    <a:pt x="37406" y="457199"/>
                  </a:moveTo>
                  <a:lnTo>
                    <a:pt x="0" y="457199"/>
                  </a:lnTo>
                </a:path>
                <a:path w="37464" h="1139189">
                  <a:moveTo>
                    <a:pt x="37406" y="228599"/>
                  </a:moveTo>
                  <a:lnTo>
                    <a:pt x="0" y="228599"/>
                  </a:lnTo>
                </a:path>
                <a:path w="37464" h="1139189">
                  <a:moveTo>
                    <a:pt x="37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702614" y="4088379"/>
            <a:ext cx="237490" cy="1397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00"/>
              </a:spcBef>
            </a:pPr>
            <a:r>
              <a:rPr sz="1000" spc="-25" dirty="0">
                <a:latin typeface="Arial"/>
                <a:cs typeface="Arial"/>
              </a:rPr>
              <a:t>500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000" spc="-25" dirty="0">
                <a:latin typeface="Arial"/>
                <a:cs typeface="Arial"/>
              </a:rPr>
              <a:t>400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000" spc="-25" dirty="0"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000" spc="-25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000" spc="-2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966113" y="5398106"/>
            <a:ext cx="2589530" cy="332740"/>
            <a:chOff x="4966113" y="5398106"/>
            <a:chExt cx="2589530" cy="332740"/>
          </a:xfrm>
        </p:grpSpPr>
        <p:sp>
          <p:nvSpPr>
            <p:cNvPr id="87" name="object 87"/>
            <p:cNvSpPr/>
            <p:nvPr/>
          </p:nvSpPr>
          <p:spPr>
            <a:xfrm>
              <a:off x="5036595" y="5398106"/>
              <a:ext cx="2513965" cy="36830"/>
            </a:xfrm>
            <a:custGeom>
              <a:avLst/>
              <a:gdLst/>
              <a:ahLst/>
              <a:cxnLst/>
              <a:rect l="l" t="t" r="r" b="b"/>
              <a:pathLst>
                <a:path w="2513965" h="36829">
                  <a:moveTo>
                    <a:pt x="0" y="0"/>
                  </a:moveTo>
                  <a:lnTo>
                    <a:pt x="0" y="36526"/>
                  </a:lnTo>
                </a:path>
                <a:path w="2513965" h="36829">
                  <a:moveTo>
                    <a:pt x="253539" y="0"/>
                  </a:moveTo>
                  <a:lnTo>
                    <a:pt x="253539" y="36526"/>
                  </a:lnTo>
                </a:path>
                <a:path w="2513965" h="36829">
                  <a:moveTo>
                    <a:pt x="502920" y="0"/>
                  </a:moveTo>
                  <a:lnTo>
                    <a:pt x="502920" y="36526"/>
                  </a:lnTo>
                </a:path>
                <a:path w="2513965" h="36829">
                  <a:moveTo>
                    <a:pt x="752302" y="0"/>
                  </a:moveTo>
                  <a:lnTo>
                    <a:pt x="752302" y="36526"/>
                  </a:lnTo>
                </a:path>
                <a:path w="2513965" h="36829">
                  <a:moveTo>
                    <a:pt x="1005839" y="0"/>
                  </a:moveTo>
                  <a:lnTo>
                    <a:pt x="1005839" y="36526"/>
                  </a:lnTo>
                </a:path>
                <a:path w="2513965" h="36829">
                  <a:moveTo>
                    <a:pt x="1255221" y="0"/>
                  </a:moveTo>
                  <a:lnTo>
                    <a:pt x="1255221" y="36526"/>
                  </a:lnTo>
                </a:path>
                <a:path w="2513965" h="36829">
                  <a:moveTo>
                    <a:pt x="1508759" y="0"/>
                  </a:moveTo>
                  <a:lnTo>
                    <a:pt x="1508759" y="36526"/>
                  </a:lnTo>
                </a:path>
                <a:path w="2513965" h="36829">
                  <a:moveTo>
                    <a:pt x="1758141" y="0"/>
                  </a:moveTo>
                  <a:lnTo>
                    <a:pt x="1758141" y="36526"/>
                  </a:lnTo>
                </a:path>
                <a:path w="2513965" h="36829">
                  <a:moveTo>
                    <a:pt x="2011679" y="0"/>
                  </a:moveTo>
                  <a:lnTo>
                    <a:pt x="2011679" y="36526"/>
                  </a:lnTo>
                </a:path>
                <a:path w="2513965" h="36829">
                  <a:moveTo>
                    <a:pt x="2261061" y="0"/>
                  </a:moveTo>
                  <a:lnTo>
                    <a:pt x="2261061" y="36526"/>
                  </a:lnTo>
                </a:path>
                <a:path w="2513965" h="36829">
                  <a:moveTo>
                    <a:pt x="2513745" y="0"/>
                  </a:moveTo>
                  <a:lnTo>
                    <a:pt x="2513745" y="36526"/>
                  </a:lnTo>
                </a:path>
              </a:pathLst>
            </a:custGeom>
            <a:ln w="9524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6113" y="5529262"/>
              <a:ext cx="226047" cy="20144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6084" y="5505017"/>
              <a:ext cx="458430" cy="22275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5465" y="5522616"/>
              <a:ext cx="210497" cy="1716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9851" y="5506870"/>
              <a:ext cx="155525" cy="15552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2898" y="5529262"/>
              <a:ext cx="226047" cy="20144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92871" y="5505017"/>
              <a:ext cx="458429" cy="22275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2252" y="5522616"/>
              <a:ext cx="210496" cy="1716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6638" y="5506870"/>
              <a:ext cx="155524" cy="155524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5260241" y="4623112"/>
            <a:ext cx="237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11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482708" y="4352701"/>
            <a:ext cx="10318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baseline="-30555" dirty="0">
                <a:latin typeface="Arial"/>
                <a:cs typeface="Arial"/>
              </a:rPr>
              <a:t>390</a:t>
            </a:r>
            <a:r>
              <a:rPr sz="1500" spc="-22" baseline="-305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420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500" baseline="-11111" dirty="0">
                <a:latin typeface="Arial"/>
                <a:cs typeface="Arial"/>
              </a:rPr>
              <a:t>410</a:t>
            </a:r>
            <a:r>
              <a:rPr sz="1500" spc="-7" baseline="-11111" dirty="0">
                <a:latin typeface="Arial"/>
                <a:cs typeface="Arial"/>
              </a:rPr>
              <a:t> </a:t>
            </a:r>
            <a:r>
              <a:rPr sz="1500" spc="-37" baseline="-19444" dirty="0">
                <a:latin typeface="Arial"/>
                <a:cs typeface="Arial"/>
              </a:rPr>
              <a:t>400</a:t>
            </a:r>
            <a:endParaRPr sz="1500" baseline="-19444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468287" y="4983660"/>
            <a:ext cx="535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140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500" spc="-37" baseline="-38888" dirty="0">
                <a:latin typeface="Arial"/>
                <a:cs typeface="Arial"/>
              </a:rPr>
              <a:t>100</a:t>
            </a:r>
            <a:endParaRPr sz="1500" baseline="-38888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992527" y="5163935"/>
            <a:ext cx="167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240394" y="5231537"/>
            <a:ext cx="167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85477" y="5299140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5179" y="109062"/>
            <a:ext cx="3378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Picture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99" y="939785"/>
            <a:ext cx="8902698" cy="5102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12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4160839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140"/>
              </a:lnSpc>
              <a:spcBef>
                <a:spcPts val="100"/>
              </a:spcBef>
            </a:pPr>
            <a:r>
              <a:rPr spc="-10" dirty="0"/>
              <a:t>Vision</a:t>
            </a:r>
          </a:p>
          <a:p>
            <a:pPr algn="ctr">
              <a:lnSpc>
                <a:spcPts val="5220"/>
              </a:lnSpc>
            </a:pPr>
            <a:r>
              <a:rPr sz="4400" b="0" spc="55" dirty="0">
                <a:solidFill>
                  <a:srgbClr val="A6A6A6"/>
                </a:solidFill>
                <a:latin typeface="Calibri"/>
                <a:cs typeface="Calibri"/>
              </a:rPr>
              <a:t>Aligning</a:t>
            </a:r>
            <a:r>
              <a:rPr sz="4400" b="0" spc="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70" dirty="0">
                <a:solidFill>
                  <a:srgbClr val="A6A6A6"/>
                </a:solidFill>
                <a:latin typeface="Calibri"/>
                <a:cs typeface="Calibri"/>
              </a:rPr>
              <a:t>Goals</a:t>
            </a:r>
            <a:r>
              <a:rPr sz="4400" b="0" spc="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-335" dirty="0">
                <a:solidFill>
                  <a:srgbClr val="A6A6A6"/>
                </a:solidFill>
                <a:latin typeface="Calibri"/>
                <a:cs typeface="Calibri"/>
              </a:rPr>
              <a:t>&amp;</a:t>
            </a:r>
            <a:r>
              <a:rPr sz="4400" b="0" spc="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-10" dirty="0">
                <a:solidFill>
                  <a:srgbClr val="A6A6A6"/>
                </a:solidFill>
                <a:latin typeface="Calibri"/>
                <a:cs typeface="Calibri"/>
              </a:rPr>
              <a:t>Constraints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151827"/>
            <a:ext cx="7386955" cy="410717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2849880">
              <a:lnSpc>
                <a:spcPct val="119400"/>
              </a:lnSpc>
              <a:spcBef>
                <a:spcPts val="80"/>
              </a:spcBef>
            </a:pPr>
            <a:r>
              <a:rPr sz="3200" dirty="0">
                <a:latin typeface="Arial"/>
                <a:cs typeface="Arial"/>
              </a:rPr>
              <a:t>For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Target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Customers </a:t>
            </a:r>
            <a:r>
              <a:rPr sz="3200" dirty="0">
                <a:latin typeface="Arial"/>
                <a:cs typeface="Arial"/>
              </a:rPr>
              <a:t>Who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Statement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of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E2751D"/>
                </a:solidFill>
                <a:latin typeface="Arial"/>
                <a:cs typeface="Arial"/>
              </a:rPr>
              <a:t>Need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Product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E2751D"/>
                </a:solidFill>
                <a:latin typeface="Arial"/>
                <a:cs typeface="Arial"/>
              </a:rPr>
              <a:t>Name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Arial"/>
                <a:cs typeface="Arial"/>
              </a:rPr>
              <a:t>Is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Category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Arial"/>
                <a:cs typeface="Arial"/>
              </a:rPr>
              <a:t>That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Compelling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Reason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to</a:t>
            </a:r>
            <a:r>
              <a:rPr sz="32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Buy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&amp;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E2751D"/>
                </a:solidFill>
                <a:latin typeface="Arial"/>
                <a:cs typeface="Arial"/>
              </a:rPr>
              <a:t>Use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Arial"/>
                <a:cs typeface="Arial"/>
              </a:rPr>
              <a:t>Unlike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Competition</a:t>
            </a:r>
            <a:r>
              <a:rPr sz="32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/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Alternative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Arial"/>
                <a:cs typeface="Arial"/>
              </a:rPr>
              <a:t>Our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Product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Differentiator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5693" y="5671819"/>
            <a:ext cx="454152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As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described by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Geoffrey Moore in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Crossing</a:t>
            </a:r>
            <a:r>
              <a:rPr sz="1400" b="1" i="1" spc="-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the </a:t>
            </a:r>
            <a:r>
              <a:rPr sz="1400" b="1" i="1" spc="-10" dirty="0">
                <a:latin typeface="Arial"/>
                <a:cs typeface="Arial"/>
              </a:rPr>
              <a:t>Chasm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39"/>
              </a:lnSpc>
            </a:pPr>
            <a:r>
              <a:rPr sz="1400" i="1" dirty="0">
                <a:latin typeface="Arial"/>
                <a:cs typeface="Arial"/>
              </a:rPr>
              <a:t>(Thanks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 Gabrielle Benefield for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 </a:t>
            </a:r>
            <a:r>
              <a:rPr sz="1400" i="1" spc="-10" dirty="0">
                <a:latin typeface="Arial"/>
                <a:cs typeface="Arial"/>
              </a:rPr>
              <a:t>reference)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7175" y="1288514"/>
            <a:ext cx="2106611" cy="210873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0998" y="109062"/>
            <a:ext cx="5987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Crafting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0882" y="6448256"/>
            <a:ext cx="1949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4160839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140"/>
              </a:lnSpc>
              <a:spcBef>
                <a:spcPts val="100"/>
              </a:spcBef>
            </a:pPr>
            <a:r>
              <a:rPr spc="-65" dirty="0"/>
              <a:t>Simulation</a:t>
            </a:r>
          </a:p>
          <a:p>
            <a:pPr algn="ctr">
              <a:lnSpc>
                <a:spcPts val="5220"/>
              </a:lnSpc>
            </a:pPr>
            <a:r>
              <a:rPr sz="4400" b="0" dirty="0">
                <a:solidFill>
                  <a:srgbClr val="A6A6A6"/>
                </a:solidFill>
                <a:latin typeface="Calibri"/>
                <a:cs typeface="Calibri"/>
              </a:rPr>
              <a:t>Restaurant</a:t>
            </a:r>
            <a:r>
              <a:rPr sz="4400" b="0" spc="32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40" dirty="0">
                <a:solidFill>
                  <a:srgbClr val="A6A6A6"/>
                </a:solidFill>
                <a:latin typeface="Calibri"/>
                <a:cs typeface="Calibri"/>
              </a:rPr>
              <a:t>Finder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401445"/>
            <a:ext cx="6877684" cy="39420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49225" indent="-342900">
              <a:lnSpc>
                <a:spcPts val="4300"/>
              </a:lnSpc>
              <a:spcBef>
                <a:spcPts val="260"/>
              </a:spcBef>
            </a:pP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Create</a:t>
            </a:r>
            <a:r>
              <a:rPr sz="3600" b="1" spc="-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a</a:t>
            </a:r>
            <a:r>
              <a:rPr sz="3600" b="1" spc="-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Vision</a:t>
            </a:r>
            <a:r>
              <a:rPr sz="3600" b="1" spc="-10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Poster</a:t>
            </a:r>
            <a:r>
              <a:rPr sz="3600" b="1" spc="-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for</a:t>
            </a:r>
            <a:r>
              <a:rPr sz="3600" b="1" spc="-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008C99"/>
                </a:solidFill>
                <a:latin typeface="Arial"/>
                <a:cs typeface="Arial"/>
              </a:rPr>
              <a:t>your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simulation</a:t>
            </a:r>
            <a:r>
              <a:rPr sz="3600" b="1" spc="-3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8C99"/>
                </a:solidFill>
                <a:latin typeface="Arial"/>
                <a:cs typeface="Arial"/>
              </a:rPr>
              <a:t>project</a:t>
            </a:r>
            <a:r>
              <a:rPr sz="3600" b="1" spc="-25" dirty="0">
                <a:solidFill>
                  <a:srgbClr val="008C99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008C99"/>
                </a:solidFill>
                <a:latin typeface="Arial"/>
                <a:cs typeface="Arial"/>
              </a:rPr>
              <a:t>with: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dirty="0">
                <a:latin typeface="Arial"/>
                <a:cs typeface="Arial"/>
              </a:rPr>
              <a:t>1.A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product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name;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Arial"/>
                <a:cs typeface="Arial"/>
              </a:rPr>
              <a:t>2.A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product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logo;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19800"/>
              </a:lnSpc>
            </a:pPr>
            <a:r>
              <a:rPr sz="3200" dirty="0">
                <a:latin typeface="Arial"/>
                <a:cs typeface="Arial"/>
              </a:rPr>
              <a:t>3.A product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slogan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jingle;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and </a:t>
            </a:r>
            <a:r>
              <a:rPr sz="3200" dirty="0">
                <a:latin typeface="Arial"/>
                <a:cs typeface="Arial"/>
              </a:rPr>
              <a:t>4.Three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(3)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compelling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reasons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buy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ts val="3829"/>
              </a:lnSpc>
            </a:pPr>
            <a:r>
              <a:rPr sz="3200" dirty="0">
                <a:latin typeface="Arial"/>
                <a:cs typeface="Arial"/>
              </a:rPr>
              <a:t>your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product.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2554" y="109062"/>
            <a:ext cx="5744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Exercise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 Prepare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Pitch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0882" y="6448256"/>
            <a:ext cx="1949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4160839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140"/>
              </a:lnSpc>
              <a:spcBef>
                <a:spcPts val="100"/>
              </a:spcBef>
            </a:pPr>
            <a:r>
              <a:rPr spc="-60" dirty="0"/>
              <a:t>Personas</a:t>
            </a:r>
          </a:p>
          <a:p>
            <a:pPr algn="ctr">
              <a:lnSpc>
                <a:spcPts val="5220"/>
              </a:lnSpc>
            </a:pPr>
            <a:r>
              <a:rPr sz="4400" b="0" spc="85" dirty="0">
                <a:solidFill>
                  <a:srgbClr val="A6A6A6"/>
                </a:solidFill>
                <a:latin typeface="Calibri"/>
                <a:cs typeface="Calibri"/>
              </a:rPr>
              <a:t>Customer</a:t>
            </a:r>
            <a:r>
              <a:rPr sz="4400" b="0" spc="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-335" dirty="0">
                <a:solidFill>
                  <a:srgbClr val="A6A6A6"/>
                </a:solidFill>
                <a:latin typeface="Calibri"/>
                <a:cs typeface="Calibri"/>
              </a:rPr>
              <a:t>&amp;</a:t>
            </a:r>
            <a:r>
              <a:rPr sz="4400" b="0" spc="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65" dirty="0">
                <a:solidFill>
                  <a:srgbClr val="A6A6A6"/>
                </a:solidFill>
                <a:latin typeface="Calibri"/>
                <a:cs typeface="Calibri"/>
              </a:rPr>
              <a:t>User</a:t>
            </a:r>
            <a:r>
              <a:rPr sz="4400" b="0" spc="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400" b="0" spc="-10" dirty="0">
                <a:solidFill>
                  <a:srgbClr val="A6A6A6"/>
                </a:solidFill>
                <a:latin typeface="Calibri"/>
                <a:cs typeface="Calibri"/>
              </a:rPr>
              <a:t>Modeling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449" y="109062"/>
            <a:ext cx="457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Users vs.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4464" y="1480820"/>
            <a:ext cx="7284720" cy="405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2BFC5"/>
                </a:solidFill>
                <a:latin typeface="Arial"/>
                <a:cs typeface="Arial"/>
              </a:rPr>
              <a:t>Users</a:t>
            </a:r>
            <a:r>
              <a:rPr sz="2000" b="1" spc="-1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interact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directly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They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understand,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because:</a:t>
            </a:r>
            <a:endParaRPr sz="2000">
              <a:latin typeface="Arial"/>
              <a:cs typeface="Arial"/>
            </a:endParaRPr>
          </a:p>
          <a:p>
            <a:pPr marL="12700" marR="549910">
              <a:lnSpc>
                <a:spcPts val="2070"/>
              </a:lnSpc>
              <a:spcBef>
                <a:spcPts val="575"/>
              </a:spcBef>
            </a:pPr>
            <a:r>
              <a:rPr sz="1800" dirty="0">
                <a:latin typeface="Arial"/>
                <a:cs typeface="Arial"/>
              </a:rPr>
              <a:t>•Knowledge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current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usage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patterns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helps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design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better,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more </a:t>
            </a:r>
            <a:r>
              <a:rPr sz="1800" dirty="0">
                <a:latin typeface="Arial"/>
                <a:cs typeface="Arial"/>
              </a:rPr>
              <a:t>usable </a:t>
            </a:r>
            <a:r>
              <a:rPr sz="1800" spc="-10" dirty="0">
                <a:latin typeface="Arial"/>
                <a:cs typeface="Arial"/>
              </a:rPr>
              <a:t>systems.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200"/>
              </a:lnSpc>
              <a:spcBef>
                <a:spcPts val="25"/>
              </a:spcBef>
            </a:pPr>
            <a:r>
              <a:rPr sz="1800" dirty="0">
                <a:latin typeface="Arial"/>
                <a:cs typeface="Arial"/>
              </a:rPr>
              <a:t>•Unsatisfied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 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around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system,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nullifying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advantages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eventually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eliminating </a:t>
            </a:r>
            <a:r>
              <a:rPr sz="1800" spc="-25" dirty="0">
                <a:latin typeface="Arial"/>
                <a:cs typeface="Arial"/>
              </a:rPr>
              <a:t>it.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b="1" dirty="0">
                <a:solidFill>
                  <a:srgbClr val="72BFC5"/>
                </a:solidFill>
                <a:latin typeface="Arial"/>
                <a:cs typeface="Arial"/>
              </a:rPr>
              <a:t>Customers</a:t>
            </a:r>
            <a:r>
              <a:rPr sz="2000" b="1" spc="-2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2BFC5"/>
                </a:solidFill>
                <a:latin typeface="Arial"/>
                <a:cs typeface="Arial"/>
              </a:rPr>
              <a:t>(sponsors)</a:t>
            </a:r>
            <a:r>
              <a:rPr sz="2000" b="1" spc="-1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make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buying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/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adoption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decisions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They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also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important,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because:</a:t>
            </a:r>
            <a:endParaRPr sz="2000">
              <a:latin typeface="Arial"/>
              <a:cs typeface="Arial"/>
            </a:endParaRPr>
          </a:p>
          <a:p>
            <a:pPr marL="12700" marR="62738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•They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own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wish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little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do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 </a:t>
            </a:r>
            <a:r>
              <a:rPr sz="1800" spc="-10" dirty="0">
                <a:latin typeface="Arial"/>
                <a:cs typeface="Arial"/>
              </a:rPr>
              <a:t>their </a:t>
            </a:r>
            <a:r>
              <a:rPr sz="1800" dirty="0">
                <a:latin typeface="Arial"/>
                <a:cs typeface="Arial"/>
              </a:rPr>
              <a:t>users’ </a:t>
            </a:r>
            <a:r>
              <a:rPr sz="1800" spc="-10" dirty="0">
                <a:latin typeface="Arial"/>
                <a:cs typeface="Arial"/>
              </a:rPr>
              <a:t>needs.</a:t>
            </a:r>
            <a:endParaRPr sz="1800">
              <a:latin typeface="Arial"/>
              <a:cs typeface="Arial"/>
            </a:endParaRPr>
          </a:p>
          <a:p>
            <a:pPr marL="12700" marR="1651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Arial"/>
                <a:cs typeface="Arial"/>
              </a:rPr>
              <a:t>•They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make the purchasing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decisions,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 if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aren’t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happy,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 </a:t>
            </a:r>
            <a:r>
              <a:rPr sz="1800" spc="-10" dirty="0">
                <a:latin typeface="Arial"/>
                <a:cs typeface="Arial"/>
              </a:rPr>
              <a:t>won’t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 the </a:t>
            </a:r>
            <a:r>
              <a:rPr sz="1800" spc="-10" dirty="0">
                <a:latin typeface="Arial"/>
                <a:cs typeface="Arial"/>
              </a:rPr>
              <a:t>door.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940175"/>
            <a:ext cx="863599" cy="1393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828800"/>
            <a:ext cx="663574" cy="1473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8461" y="109062"/>
            <a:ext cx="7292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Scenarios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89800" y="1279526"/>
            <a:ext cx="1484630" cy="1917064"/>
            <a:chOff x="7289800" y="1279526"/>
            <a:chExt cx="1484630" cy="19170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9800" y="1279526"/>
              <a:ext cx="477837" cy="10636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79" y="2115588"/>
              <a:ext cx="1276003" cy="10806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7450" y="2157413"/>
              <a:ext cx="1142998" cy="9429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32686" y="2152651"/>
              <a:ext cx="1152525" cy="952500"/>
            </a:xfrm>
            <a:custGeom>
              <a:avLst/>
              <a:gdLst/>
              <a:ahLst/>
              <a:cxnLst/>
              <a:rect l="l" t="t" r="r" b="b"/>
              <a:pathLst>
                <a:path w="1152525" h="952500">
                  <a:moveTo>
                    <a:pt x="0" y="0"/>
                  </a:moveTo>
                  <a:lnTo>
                    <a:pt x="1152525" y="0"/>
                  </a:lnTo>
                  <a:lnTo>
                    <a:pt x="1152525" y="952499"/>
                  </a:lnTo>
                  <a:lnTo>
                    <a:pt x="0" y="95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3864" y="1223645"/>
            <a:ext cx="6718934" cy="42418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40055" marR="696595" indent="-427990">
              <a:lnSpc>
                <a:spcPts val="2800"/>
              </a:lnSpc>
              <a:spcBef>
                <a:spcPts val="26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Personas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represent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across </a:t>
            </a:r>
            <a:r>
              <a:rPr sz="2400" dirty="0">
                <a:latin typeface="Arial"/>
                <a:cs typeface="Arial"/>
              </a:rPr>
              <a:t>usage </a:t>
            </a:r>
            <a:r>
              <a:rPr sz="2400" spc="-10" dirty="0">
                <a:latin typeface="Arial"/>
                <a:cs typeface="Arial"/>
              </a:rPr>
              <a:t>contexts.</a:t>
            </a:r>
            <a:endParaRPr sz="2400">
              <a:latin typeface="Arial"/>
              <a:cs typeface="Arial"/>
            </a:endParaRPr>
          </a:p>
          <a:p>
            <a:pPr marL="748665" marR="589915" indent="-279400">
              <a:lnSpc>
                <a:spcPts val="2400"/>
              </a:lnSpc>
              <a:spcBef>
                <a:spcPts val="20"/>
              </a:spcBef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	One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member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current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desired </a:t>
            </a:r>
            <a:r>
              <a:rPr sz="2000" spc="-10" dirty="0">
                <a:latin typeface="Arial"/>
                <a:cs typeface="Arial"/>
              </a:rPr>
              <a:t>audience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tangible,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less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ambiguous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way.</a:t>
            </a:r>
            <a:endParaRPr sz="2000">
              <a:latin typeface="Arial"/>
              <a:cs typeface="Arial"/>
            </a:endParaRPr>
          </a:p>
          <a:p>
            <a:pPr marL="748665" marR="532765" indent="-279400">
              <a:lnSpc>
                <a:spcPts val="2400"/>
              </a:lnSpc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	Provide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name,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face,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a description </a:t>
            </a:r>
            <a:r>
              <a:rPr sz="2000" spc="-10" dirty="0">
                <a:latin typeface="Arial"/>
                <a:cs typeface="Arial"/>
              </a:rPr>
              <a:t>giving </a:t>
            </a:r>
            <a:r>
              <a:rPr sz="2000" dirty="0">
                <a:latin typeface="Arial"/>
                <a:cs typeface="Arial"/>
              </a:rPr>
              <a:t>us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mental model 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allowing us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748665" marR="5080">
              <a:lnSpc>
                <a:spcPts val="2400"/>
              </a:lnSpc>
            </a:pPr>
            <a:r>
              <a:rPr sz="2000" dirty="0">
                <a:latin typeface="Arial"/>
                <a:cs typeface="Arial"/>
              </a:rPr>
              <a:t>emphasize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them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predict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how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will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use </a:t>
            </a:r>
            <a:r>
              <a:rPr sz="2000" b="1" dirty="0">
                <a:latin typeface="Arial"/>
                <a:cs typeface="Arial"/>
              </a:rPr>
              <a:t>our</a:t>
            </a:r>
            <a:r>
              <a:rPr sz="2000" b="1" spc="-10" dirty="0">
                <a:latin typeface="Arial"/>
                <a:cs typeface="Arial"/>
              </a:rPr>
              <a:t> software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Level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0" dirty="0">
                <a:latin typeface="Arial"/>
                <a:cs typeface="Arial"/>
              </a:rPr>
              <a:t> detail</a:t>
            </a:r>
            <a:endParaRPr sz="2400">
              <a:latin typeface="Arial"/>
              <a:cs typeface="Arial"/>
            </a:endParaRPr>
          </a:p>
          <a:p>
            <a:pPr marL="748665" marR="179705" indent="-279400">
              <a:lnSpc>
                <a:spcPct val="100000"/>
              </a:lnSpc>
              <a:spcBef>
                <a:spcPts val="45"/>
              </a:spcBef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	Add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just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enough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detail to aid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empathy,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more </a:t>
            </a:r>
            <a:r>
              <a:rPr sz="2000" spc="-10" dirty="0">
                <a:latin typeface="Arial"/>
                <a:cs typeface="Arial"/>
              </a:rPr>
              <a:t>details </a:t>
            </a:r>
            <a:r>
              <a:rPr sz="2000" dirty="0">
                <a:latin typeface="Arial"/>
                <a:cs typeface="Arial"/>
              </a:rPr>
              <a:t>can be </a:t>
            </a:r>
            <a:r>
              <a:rPr sz="2000" spc="-10" dirty="0">
                <a:latin typeface="Arial"/>
                <a:cs typeface="Arial"/>
              </a:rPr>
              <a:t>distracting.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Lightweight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personas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suffice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many.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45389" y="4038600"/>
            <a:ext cx="1341120" cy="1847214"/>
            <a:chOff x="7545389" y="4038600"/>
            <a:chExt cx="1341120" cy="1847214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5389" y="4038600"/>
              <a:ext cx="730247" cy="11699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806" y="4705003"/>
              <a:ext cx="1076498" cy="11804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600" y="4745038"/>
              <a:ext cx="941386" cy="1046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43836" y="4740276"/>
              <a:ext cx="951230" cy="1056005"/>
            </a:xfrm>
            <a:custGeom>
              <a:avLst/>
              <a:gdLst/>
              <a:ahLst/>
              <a:cxnLst/>
              <a:rect l="l" t="t" r="r" b="b"/>
              <a:pathLst>
                <a:path w="951229" h="1056004">
                  <a:moveTo>
                    <a:pt x="0" y="0"/>
                  </a:moveTo>
                  <a:lnTo>
                    <a:pt x="950912" y="0"/>
                  </a:lnTo>
                  <a:lnTo>
                    <a:pt x="950912" y="1055687"/>
                  </a:lnTo>
                  <a:lnTo>
                    <a:pt x="0" y="10556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6916" y="109062"/>
            <a:ext cx="6655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Today’s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Workshop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5097" y="629826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z="1400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953" y="1142683"/>
            <a:ext cx="5455920" cy="447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Introduction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Overview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Agile/Scrum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Vision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Acceptance </a:t>
            </a:r>
            <a:r>
              <a:rPr sz="2400" spc="-10" dirty="0"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  <a:tabLst>
                <a:tab pos="755015" algn="l"/>
              </a:tabLst>
            </a:pPr>
            <a:r>
              <a:rPr sz="2000" spc="-50" dirty="0">
                <a:latin typeface="Wingdings 2"/>
                <a:cs typeface="Wingdings 2"/>
              </a:rPr>
              <a:t>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Arial"/>
                <a:cs typeface="Arial"/>
              </a:rPr>
              <a:t>Modeling Users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 </a:t>
            </a:r>
            <a:r>
              <a:rPr sz="2000" spc="-10" dirty="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00"/>
              </a:spcBef>
              <a:tabLst>
                <a:tab pos="755015" algn="l"/>
              </a:tabLst>
            </a:pPr>
            <a:r>
              <a:rPr sz="2000" spc="-50" dirty="0">
                <a:latin typeface="Wingdings 2"/>
                <a:cs typeface="Wingdings 2"/>
              </a:rPr>
              <a:t>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Arial"/>
                <a:cs typeface="Arial"/>
              </a:rPr>
              <a:t>Epics,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Features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sz="2000" spc="-50" dirty="0">
                <a:latin typeface="Wingdings 2"/>
                <a:cs typeface="Wingdings 2"/>
              </a:rPr>
              <a:t>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Arial"/>
                <a:cs typeface="Arial"/>
              </a:rPr>
              <a:t>Elaborating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Vision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Story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sz="2000" spc="-50" dirty="0">
                <a:latin typeface="Wingdings 2"/>
                <a:cs typeface="Wingdings 2"/>
              </a:rPr>
              <a:t>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Arial"/>
                <a:cs typeface="Arial"/>
              </a:rPr>
              <a:t>Acceptance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Criteria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Testable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Q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7134" y="109062"/>
            <a:ext cx="495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35939" y="1150620"/>
            <a:ext cx="7507605" cy="32486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1300" marR="309245" indent="-228600">
              <a:lnSpc>
                <a:spcPts val="2800"/>
              </a:lnSpc>
              <a:spcBef>
                <a:spcPts val="26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3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 what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works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personas,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getting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hung up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10" dirty="0">
                <a:latin typeface="Arial"/>
                <a:cs typeface="Arial"/>
              </a:rPr>
              <a:t>vocabulary.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3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Prioritize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your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user(s)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prioritize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stories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them.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3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big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charts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(e.g.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personas)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team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25" dirty="0">
                <a:latin typeface="Arial"/>
                <a:cs typeface="Arial"/>
              </a:rPr>
              <a:t>aid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20"/>
              </a:spcBef>
            </a:pPr>
            <a:r>
              <a:rPr sz="2400" b="1" spc="-10" dirty="0">
                <a:latin typeface="Arial"/>
                <a:cs typeface="Arial"/>
              </a:rPr>
              <a:t>empathy.</a:t>
            </a:r>
            <a:endParaRPr sz="2400">
              <a:latin typeface="Arial"/>
              <a:cs typeface="Arial"/>
            </a:endParaRPr>
          </a:p>
          <a:p>
            <a:pPr marL="241300" marR="530225" indent="-228600">
              <a:lnSpc>
                <a:spcPts val="2800"/>
              </a:lnSpc>
              <a:spcBef>
                <a:spcPts val="78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3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Focus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testing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evaluation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right</a:t>
            </a:r>
            <a:r>
              <a:rPr sz="2400" spc="-10" dirty="0">
                <a:latin typeface="Arial"/>
                <a:cs typeface="Arial"/>
              </a:rPr>
              <a:t> users, </a:t>
            </a:r>
            <a:r>
              <a:rPr sz="2400" dirty="0">
                <a:latin typeface="Arial"/>
                <a:cs typeface="Arial"/>
              </a:rPr>
              <a:t>identifying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subjects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models.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3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 models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 reality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(ethnography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 </a:t>
            </a:r>
            <a:r>
              <a:rPr sz="2400" spc="-10" dirty="0">
                <a:latin typeface="Arial"/>
                <a:cs typeface="Arial"/>
              </a:rPr>
              <a:t>study):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227" y="4609783"/>
            <a:ext cx="2199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Usability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Observation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Interviews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8965" y="4662170"/>
            <a:ext cx="22745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Feedback</a:t>
            </a:r>
            <a:r>
              <a:rPr sz="2000" spc="-10" dirty="0">
                <a:latin typeface="Arial"/>
                <a:cs typeface="Arial"/>
              </a:rPr>
              <a:t> Forms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50" dirty="0">
                <a:solidFill>
                  <a:srgbClr val="72BFC5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72BFC5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Surveys,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7216" y="109062"/>
            <a:ext cx="5795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Exercise: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Personas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1278573"/>
            <a:ext cx="5099050" cy="413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4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Who</a:t>
            </a:r>
            <a:r>
              <a:rPr sz="2400" b="1" spc="-2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are</a:t>
            </a:r>
            <a:r>
              <a:rPr sz="24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your</a:t>
            </a:r>
            <a:r>
              <a:rPr sz="24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most</a:t>
            </a:r>
            <a:r>
              <a:rPr sz="2400" b="1" spc="-10" dirty="0">
                <a:solidFill>
                  <a:srgbClr val="E2751D"/>
                </a:solidFill>
                <a:latin typeface="Arial"/>
                <a:cs typeface="Arial"/>
              </a:rPr>
              <a:t> critical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personas,</a:t>
            </a:r>
            <a:r>
              <a:rPr sz="24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or</a:t>
            </a:r>
            <a:r>
              <a:rPr sz="24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2751D"/>
                </a:solidFill>
                <a:latin typeface="Arial"/>
                <a:cs typeface="Arial"/>
              </a:rPr>
              <a:t>early</a:t>
            </a:r>
            <a:r>
              <a:rPr sz="24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E2751D"/>
                </a:solidFill>
                <a:latin typeface="Arial"/>
                <a:cs typeface="Arial"/>
              </a:rPr>
              <a:t>adopters?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469900" marR="5080" indent="-457200">
              <a:lnSpc>
                <a:spcPct val="119200"/>
              </a:lnSpc>
              <a:tabLst>
                <a:tab pos="434340" algn="l"/>
              </a:tabLst>
            </a:pPr>
            <a:r>
              <a:rPr sz="2000" b="1" spc="-25" dirty="0">
                <a:latin typeface="Arial"/>
                <a:cs typeface="Arial"/>
              </a:rPr>
              <a:t>1.</a:t>
            </a:r>
            <a:r>
              <a:rPr sz="2000" b="1" dirty="0">
                <a:latin typeface="Arial"/>
                <a:cs typeface="Arial"/>
              </a:rPr>
              <a:t>	List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potential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stakeholders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" dirty="0">
                <a:latin typeface="Arial"/>
                <a:cs typeface="Arial"/>
              </a:rPr>
              <a:t> would </a:t>
            </a:r>
            <a:r>
              <a:rPr sz="2000" dirty="0">
                <a:latin typeface="Arial"/>
                <a:cs typeface="Arial"/>
              </a:rPr>
              <a:t>represent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Customers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your </a:t>
            </a:r>
            <a:r>
              <a:rPr sz="2000" spc="-10" dirty="0">
                <a:latin typeface="Arial"/>
                <a:cs typeface="Arial"/>
              </a:rPr>
              <a:t>product.</a:t>
            </a:r>
            <a:endParaRPr sz="2000">
              <a:latin typeface="Arial"/>
              <a:cs typeface="Arial"/>
            </a:endParaRPr>
          </a:p>
          <a:p>
            <a:pPr marL="469900" marR="181610" indent="-457200">
              <a:lnSpc>
                <a:spcPct val="121700"/>
              </a:lnSpc>
              <a:spcBef>
                <a:spcPts val="459"/>
              </a:spcBef>
              <a:tabLst>
                <a:tab pos="434340" algn="l"/>
              </a:tabLst>
            </a:pPr>
            <a:r>
              <a:rPr sz="2000" b="1" spc="-25" dirty="0">
                <a:latin typeface="Arial"/>
                <a:cs typeface="Arial"/>
              </a:rPr>
              <a:t>2.</a:t>
            </a:r>
            <a:r>
              <a:rPr sz="2000" b="1" dirty="0">
                <a:latin typeface="Arial"/>
                <a:cs typeface="Arial"/>
              </a:rPr>
              <a:t>	Prioritize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these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stakeholders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two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elaborate.</a:t>
            </a:r>
            <a:endParaRPr sz="2000">
              <a:latin typeface="Arial"/>
              <a:cs typeface="Arial"/>
            </a:endParaRPr>
          </a:p>
          <a:p>
            <a:pPr marL="469900" marR="68580" indent="-457200">
              <a:lnSpc>
                <a:spcPct val="121300"/>
              </a:lnSpc>
              <a:spcBef>
                <a:spcPts val="370"/>
              </a:spcBef>
              <a:tabLst>
                <a:tab pos="434340" algn="l"/>
              </a:tabLst>
            </a:pPr>
            <a:r>
              <a:rPr sz="2000" b="1" spc="-25" dirty="0">
                <a:latin typeface="Arial"/>
                <a:cs typeface="Arial"/>
              </a:rPr>
              <a:t>3.</a:t>
            </a:r>
            <a:r>
              <a:rPr sz="2000" b="1" dirty="0">
                <a:latin typeface="Arial"/>
                <a:cs typeface="Arial"/>
              </a:rPr>
              <a:t>	Create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least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two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personas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writing </a:t>
            </a:r>
            <a:r>
              <a:rPr sz="2000" dirty="0">
                <a:latin typeface="Arial"/>
                <a:cs typeface="Arial"/>
              </a:rPr>
              <a:t>brief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stories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outline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motivations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goals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these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customers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users.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7137" y="3311525"/>
            <a:ext cx="892174" cy="1336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198" y="2406650"/>
            <a:ext cx="712787" cy="15875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4160839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8833" y="2457737"/>
            <a:ext cx="7770495" cy="137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400"/>
              </a:lnSpc>
              <a:spcBef>
                <a:spcPts val="100"/>
              </a:spcBef>
            </a:pPr>
            <a:r>
              <a:rPr sz="5400" spc="-195" dirty="0"/>
              <a:t>User</a:t>
            </a:r>
            <a:r>
              <a:rPr sz="5400" spc="-390" dirty="0"/>
              <a:t> </a:t>
            </a:r>
            <a:r>
              <a:rPr sz="5400" spc="-175" dirty="0"/>
              <a:t>Stories</a:t>
            </a:r>
            <a:r>
              <a:rPr sz="5400" spc="-390" dirty="0"/>
              <a:t> </a:t>
            </a:r>
            <a:r>
              <a:rPr sz="5400" spc="-459" dirty="0"/>
              <a:t>&amp;</a:t>
            </a:r>
            <a:r>
              <a:rPr sz="5400" spc="-385" dirty="0"/>
              <a:t> </a:t>
            </a:r>
            <a:r>
              <a:rPr sz="5400" spc="-285" dirty="0"/>
              <a:t>the</a:t>
            </a:r>
            <a:r>
              <a:rPr sz="5400" spc="-390" dirty="0"/>
              <a:t> </a:t>
            </a:r>
            <a:r>
              <a:rPr sz="5400" spc="-100" dirty="0"/>
              <a:t>Backlog</a:t>
            </a:r>
            <a:endParaRPr sz="5400"/>
          </a:p>
          <a:p>
            <a:pPr algn="ctr">
              <a:lnSpc>
                <a:spcPts val="4240"/>
              </a:lnSpc>
            </a:pPr>
            <a:r>
              <a:rPr sz="3600" b="0" dirty="0">
                <a:solidFill>
                  <a:srgbClr val="A6A6A6"/>
                </a:solidFill>
                <a:latin typeface="Calibri"/>
                <a:cs typeface="Calibri"/>
              </a:rPr>
              <a:t>Working</a:t>
            </a:r>
            <a:r>
              <a:rPr sz="3600" b="0" spc="13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A6A6A6"/>
                </a:solidFill>
                <a:latin typeface="Calibri"/>
                <a:cs typeface="Calibri"/>
              </a:rPr>
              <a:t>with</a:t>
            </a:r>
            <a:r>
              <a:rPr sz="3600" b="0" spc="14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A6A6A6"/>
                </a:solidFill>
                <a:latin typeface="Calibri"/>
                <a:cs typeface="Calibri"/>
              </a:rPr>
              <a:t>Agile</a:t>
            </a:r>
            <a:r>
              <a:rPr sz="3600" b="0" spc="14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A6A6A6"/>
                </a:solidFill>
                <a:latin typeface="Calibri"/>
                <a:cs typeface="Calibri"/>
              </a:rPr>
              <a:t>“Requirements”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5020" y="109062"/>
            <a:ext cx="271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1012825"/>
            <a:ext cx="8385809" cy="78232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>
              <a:lnSpc>
                <a:spcPct val="77400"/>
              </a:lnSpc>
              <a:spcBef>
                <a:spcPts val="860"/>
              </a:spcBef>
            </a:pP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The</a:t>
            </a:r>
            <a:r>
              <a:rPr sz="2800" spc="-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basic</a:t>
            </a:r>
            <a:r>
              <a:rPr sz="2800" spc="-10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user</a:t>
            </a:r>
            <a:r>
              <a:rPr sz="2800" spc="-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story</a:t>
            </a:r>
            <a:r>
              <a:rPr sz="2800" spc="-10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template is</a:t>
            </a:r>
            <a:r>
              <a:rPr sz="2800" spc="-10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simplistic,</a:t>
            </a:r>
            <a:r>
              <a:rPr sz="2800" spc="-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it</a:t>
            </a:r>
            <a:r>
              <a:rPr sz="2800" spc="-10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helps</a:t>
            </a:r>
            <a:r>
              <a:rPr sz="2800" spc="-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72BFC5"/>
                </a:solidFill>
                <a:latin typeface="Arial"/>
                <a:cs typeface="Arial"/>
              </a:rPr>
              <a:t>us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remember</a:t>
            </a:r>
            <a:r>
              <a:rPr sz="2800" spc="-5" dirty="0">
                <a:solidFill>
                  <a:srgbClr val="72BFC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2BFC5"/>
                </a:solidFill>
                <a:latin typeface="Arial"/>
                <a:cs typeface="Arial"/>
              </a:rPr>
              <a:t>a need while providing </a:t>
            </a:r>
            <a:r>
              <a:rPr sz="2800" spc="-10" dirty="0">
                <a:solidFill>
                  <a:srgbClr val="72BFC5"/>
                </a:solidFill>
                <a:latin typeface="Arial"/>
                <a:cs typeface="Arial"/>
              </a:rPr>
              <a:t>context.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1683" y="2028304"/>
            <a:ext cx="5266690" cy="3038475"/>
            <a:chOff x="1001683" y="2028304"/>
            <a:chExt cx="5266690" cy="3038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683" y="2028304"/>
              <a:ext cx="5266112" cy="3038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399" y="2068513"/>
              <a:ext cx="5130798" cy="29051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6637" y="2063751"/>
              <a:ext cx="5140325" cy="2914650"/>
            </a:xfrm>
            <a:custGeom>
              <a:avLst/>
              <a:gdLst/>
              <a:ahLst/>
              <a:cxnLst/>
              <a:rect l="l" t="t" r="r" b="b"/>
              <a:pathLst>
                <a:path w="5140325" h="2914650">
                  <a:moveTo>
                    <a:pt x="0" y="0"/>
                  </a:moveTo>
                  <a:lnTo>
                    <a:pt x="5140323" y="0"/>
                  </a:lnTo>
                  <a:lnTo>
                    <a:pt x="5140323" y="2914648"/>
                  </a:lnTo>
                  <a:lnTo>
                    <a:pt x="0" y="29146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04447" y="2462395"/>
            <a:ext cx="4784090" cy="14097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As</a:t>
            </a:r>
            <a:r>
              <a:rPr sz="2800" u="sng" spc="-10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 </a:t>
            </a: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a</a:t>
            </a:r>
            <a:r>
              <a:rPr sz="2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r>
              <a:rPr sz="2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who</a:t>
            </a:r>
            <a:r>
              <a:rPr sz="2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00C8"/>
                </a:solidFill>
                <a:latin typeface="Comic Sans MS"/>
                <a:cs typeface="Comic Sans MS"/>
              </a:rPr>
              <a:t>drives</a:t>
            </a:r>
            <a:endParaRPr sz="2800">
              <a:latin typeface="Comic Sans MS"/>
              <a:cs typeface="Comic Sans MS"/>
            </a:endParaRPr>
          </a:p>
          <a:p>
            <a:pPr marL="12700" marR="5080">
              <a:lnSpc>
                <a:spcPts val="3700"/>
              </a:lnSpc>
            </a:pP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I</a:t>
            </a:r>
            <a:r>
              <a:rPr sz="2800" u="sng" spc="-20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 </a:t>
            </a: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want</a:t>
            </a:r>
            <a:r>
              <a:rPr sz="2800" u="sng" spc="-5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 </a:t>
            </a: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to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 find a </a:t>
            </a:r>
            <a:r>
              <a:rPr sz="2800" spc="-10" dirty="0">
                <a:solidFill>
                  <a:srgbClr val="0000C8"/>
                </a:solidFill>
                <a:latin typeface="Comic Sans MS"/>
                <a:cs typeface="Comic Sans MS"/>
              </a:rPr>
              <a:t>conveniently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located</a:t>
            </a:r>
            <a:r>
              <a:rPr sz="2800" spc="-3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00C8"/>
                </a:solidFill>
                <a:latin typeface="Comic Sans MS"/>
                <a:cs typeface="Comic Sans MS"/>
              </a:rPr>
              <a:t>branch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4447" y="3846695"/>
            <a:ext cx="3776979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So</a:t>
            </a:r>
            <a:r>
              <a:rPr sz="2800" u="sng" spc="-10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 </a:t>
            </a:r>
            <a:r>
              <a:rPr sz="2800" u="sng" dirty="0">
                <a:solidFill>
                  <a:srgbClr val="0000C8"/>
                </a:solidFill>
                <a:uFill>
                  <a:solidFill>
                    <a:srgbClr val="0328D2"/>
                  </a:solidFill>
                </a:uFill>
                <a:latin typeface="Comic Sans MS"/>
                <a:cs typeface="Comic Sans MS"/>
              </a:rPr>
              <a:t>that</a:t>
            </a:r>
            <a:r>
              <a:rPr sz="2800" spc="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can </a:t>
            </a:r>
            <a:r>
              <a:rPr sz="2800" spc="-10" dirty="0">
                <a:solidFill>
                  <a:srgbClr val="0000C8"/>
                </a:solidFill>
                <a:latin typeface="Comic Sans MS"/>
                <a:cs typeface="Comic Sans MS"/>
              </a:rPr>
              <a:t>minimize </a:t>
            </a:r>
            <a:r>
              <a:rPr sz="2800" dirty="0">
                <a:solidFill>
                  <a:srgbClr val="0000C8"/>
                </a:solidFill>
                <a:latin typeface="Comic Sans MS"/>
                <a:cs typeface="Comic Sans MS"/>
              </a:rPr>
              <a:t>driving</a:t>
            </a:r>
            <a:r>
              <a:rPr sz="2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800" spc="-20" dirty="0">
                <a:solidFill>
                  <a:srgbClr val="0000C8"/>
                </a:solidFill>
                <a:latin typeface="Comic Sans MS"/>
                <a:cs typeface="Comic Sans MS"/>
              </a:rPr>
              <a:t>time</a:t>
            </a:r>
            <a:endParaRPr sz="2800">
              <a:latin typeface="Comic Sans MS"/>
              <a:cs typeface="Comic Sans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74425" y="2028304"/>
            <a:ext cx="3703320" cy="677545"/>
            <a:chOff x="5274425" y="2028304"/>
            <a:chExt cx="3703320" cy="6775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425" y="2028304"/>
              <a:ext cx="3703320" cy="6774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800" y="2053244"/>
              <a:ext cx="2011679" cy="6359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23987" y="2057399"/>
              <a:ext cx="3604260" cy="579755"/>
            </a:xfrm>
            <a:custGeom>
              <a:avLst/>
              <a:gdLst/>
              <a:ahLst/>
              <a:cxnLst/>
              <a:rect l="l" t="t" r="r" b="b"/>
              <a:pathLst>
                <a:path w="3604259" h="579755">
                  <a:moveTo>
                    <a:pt x="3604111" y="0"/>
                  </a:moveTo>
                  <a:lnTo>
                    <a:pt x="562461" y="0"/>
                  </a:lnTo>
                  <a:lnTo>
                    <a:pt x="562461" y="338006"/>
                  </a:lnTo>
                  <a:lnTo>
                    <a:pt x="0" y="578667"/>
                  </a:lnTo>
                  <a:lnTo>
                    <a:pt x="562461" y="482865"/>
                  </a:lnTo>
                  <a:lnTo>
                    <a:pt x="562461" y="579438"/>
                  </a:lnTo>
                  <a:lnTo>
                    <a:pt x="3604111" y="579438"/>
                  </a:lnTo>
                  <a:lnTo>
                    <a:pt x="3604111" y="0"/>
                  </a:lnTo>
                  <a:close/>
                </a:path>
              </a:pathLst>
            </a:custGeom>
            <a:solidFill>
              <a:srgbClr val="E9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3987" y="2057400"/>
              <a:ext cx="3604260" cy="579755"/>
            </a:xfrm>
            <a:custGeom>
              <a:avLst/>
              <a:gdLst/>
              <a:ahLst/>
              <a:cxnLst/>
              <a:rect l="l" t="t" r="r" b="b"/>
              <a:pathLst>
                <a:path w="3604259" h="579755">
                  <a:moveTo>
                    <a:pt x="562461" y="0"/>
                  </a:moveTo>
                  <a:lnTo>
                    <a:pt x="1069403" y="0"/>
                  </a:lnTo>
                  <a:lnTo>
                    <a:pt x="1829815" y="0"/>
                  </a:lnTo>
                  <a:lnTo>
                    <a:pt x="3604110" y="0"/>
                  </a:lnTo>
                  <a:lnTo>
                    <a:pt x="3604110" y="338006"/>
                  </a:lnTo>
                  <a:lnTo>
                    <a:pt x="3604110" y="482865"/>
                  </a:lnTo>
                  <a:lnTo>
                    <a:pt x="3604110" y="579437"/>
                  </a:lnTo>
                  <a:lnTo>
                    <a:pt x="1829815" y="579437"/>
                  </a:lnTo>
                  <a:lnTo>
                    <a:pt x="1069403" y="579437"/>
                  </a:lnTo>
                  <a:lnTo>
                    <a:pt x="562461" y="579437"/>
                  </a:lnTo>
                  <a:lnTo>
                    <a:pt x="562461" y="482865"/>
                  </a:lnTo>
                  <a:lnTo>
                    <a:pt x="0" y="578666"/>
                  </a:lnTo>
                  <a:lnTo>
                    <a:pt x="562461" y="338006"/>
                  </a:lnTo>
                  <a:lnTo>
                    <a:pt x="562461" y="0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65401" y="2090578"/>
            <a:ext cx="188912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User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Role,</a:t>
            </a:r>
            <a:r>
              <a:rPr sz="1600" b="1" spc="-10" dirty="0">
                <a:latin typeface="Arial"/>
                <a:cs typeface="Arial"/>
              </a:rPr>
              <a:t> Persona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0"/>
              </a:lnSpc>
            </a:pPr>
            <a:r>
              <a:rPr sz="1600" i="1" spc="-10" dirty="0">
                <a:latin typeface="Arial"/>
                <a:cs typeface="Arial"/>
              </a:rPr>
              <a:t>(Who?)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5945" y="2801388"/>
            <a:ext cx="3042920" cy="698500"/>
            <a:chOff x="6005945" y="2801388"/>
            <a:chExt cx="3042920" cy="69850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5945" y="2801388"/>
              <a:ext cx="3042457" cy="6982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8123" y="2834639"/>
              <a:ext cx="1803862" cy="6359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55076" y="2830513"/>
              <a:ext cx="2944495" cy="598805"/>
            </a:xfrm>
            <a:custGeom>
              <a:avLst/>
              <a:gdLst/>
              <a:ahLst/>
              <a:cxnLst/>
              <a:rect l="l" t="t" r="r" b="b"/>
              <a:pathLst>
                <a:path w="2944495" h="598804">
                  <a:moveTo>
                    <a:pt x="2944459" y="0"/>
                  </a:moveTo>
                  <a:lnTo>
                    <a:pt x="375885" y="0"/>
                  </a:lnTo>
                  <a:lnTo>
                    <a:pt x="375885" y="349116"/>
                  </a:lnTo>
                  <a:lnTo>
                    <a:pt x="0" y="519750"/>
                  </a:lnTo>
                  <a:lnTo>
                    <a:pt x="375885" y="498737"/>
                  </a:lnTo>
                  <a:lnTo>
                    <a:pt x="375885" y="598486"/>
                  </a:lnTo>
                  <a:lnTo>
                    <a:pt x="2944459" y="598486"/>
                  </a:lnTo>
                  <a:lnTo>
                    <a:pt x="2944459" y="0"/>
                  </a:lnTo>
                  <a:close/>
                </a:path>
              </a:pathLst>
            </a:custGeom>
            <a:solidFill>
              <a:srgbClr val="E9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5077" y="2830514"/>
              <a:ext cx="2944495" cy="598805"/>
            </a:xfrm>
            <a:custGeom>
              <a:avLst/>
              <a:gdLst/>
              <a:ahLst/>
              <a:cxnLst/>
              <a:rect l="l" t="t" r="r" b="b"/>
              <a:pathLst>
                <a:path w="2944495" h="598804">
                  <a:moveTo>
                    <a:pt x="375884" y="0"/>
                  </a:moveTo>
                  <a:lnTo>
                    <a:pt x="803980" y="0"/>
                  </a:lnTo>
                  <a:lnTo>
                    <a:pt x="1446124" y="0"/>
                  </a:lnTo>
                  <a:lnTo>
                    <a:pt x="2944459" y="0"/>
                  </a:lnTo>
                  <a:lnTo>
                    <a:pt x="2944459" y="349117"/>
                  </a:lnTo>
                  <a:lnTo>
                    <a:pt x="2944459" y="498738"/>
                  </a:lnTo>
                  <a:lnTo>
                    <a:pt x="2944459" y="598486"/>
                  </a:lnTo>
                  <a:lnTo>
                    <a:pt x="1446124" y="598486"/>
                  </a:lnTo>
                  <a:lnTo>
                    <a:pt x="803980" y="598486"/>
                  </a:lnTo>
                  <a:lnTo>
                    <a:pt x="375884" y="598486"/>
                  </a:lnTo>
                  <a:lnTo>
                    <a:pt x="375884" y="498738"/>
                  </a:lnTo>
                  <a:lnTo>
                    <a:pt x="0" y="519750"/>
                  </a:lnTo>
                  <a:lnTo>
                    <a:pt x="375884" y="349117"/>
                  </a:lnTo>
                  <a:lnTo>
                    <a:pt x="375884" y="0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75274" y="2873216"/>
            <a:ext cx="1685289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Desired</a:t>
            </a:r>
            <a:r>
              <a:rPr sz="1600" b="1" spc="-10" dirty="0">
                <a:latin typeface="Arial"/>
                <a:cs typeface="Arial"/>
              </a:rPr>
              <a:t> Function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0"/>
              </a:lnSpc>
            </a:pPr>
            <a:r>
              <a:rPr sz="1600" i="1" spc="-10" dirty="0">
                <a:latin typeface="Arial"/>
                <a:cs typeface="Arial"/>
              </a:rPr>
              <a:t>(What?)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16530" y="3857105"/>
            <a:ext cx="3678554" cy="910590"/>
            <a:chOff x="3416530" y="3857105"/>
            <a:chExt cx="3678554" cy="91059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6530" y="3857105"/>
              <a:ext cx="3678382" cy="9102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8868" y="3915294"/>
              <a:ext cx="1209501" cy="63592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66619" y="3886199"/>
              <a:ext cx="3578860" cy="812165"/>
            </a:xfrm>
            <a:custGeom>
              <a:avLst/>
              <a:gdLst/>
              <a:ahLst/>
              <a:cxnLst/>
              <a:rect l="l" t="t" r="r" b="b"/>
              <a:pathLst>
                <a:path w="3578859" h="812164">
                  <a:moveTo>
                    <a:pt x="3578703" y="0"/>
                  </a:moveTo>
                  <a:lnTo>
                    <a:pt x="1694342" y="0"/>
                  </a:lnTo>
                  <a:lnTo>
                    <a:pt x="1694342" y="375973"/>
                  </a:lnTo>
                  <a:lnTo>
                    <a:pt x="0" y="811566"/>
                  </a:lnTo>
                  <a:lnTo>
                    <a:pt x="1694342" y="537104"/>
                  </a:lnTo>
                  <a:lnTo>
                    <a:pt x="1694342" y="644525"/>
                  </a:lnTo>
                  <a:lnTo>
                    <a:pt x="3578703" y="644525"/>
                  </a:lnTo>
                  <a:lnTo>
                    <a:pt x="3578703" y="0"/>
                  </a:lnTo>
                  <a:close/>
                </a:path>
              </a:pathLst>
            </a:custGeom>
            <a:solidFill>
              <a:srgbClr val="E9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66619" y="3886199"/>
              <a:ext cx="3578860" cy="812165"/>
            </a:xfrm>
            <a:custGeom>
              <a:avLst/>
              <a:gdLst/>
              <a:ahLst/>
              <a:cxnLst/>
              <a:rect l="l" t="t" r="r" b="b"/>
              <a:pathLst>
                <a:path w="3578859" h="812164">
                  <a:moveTo>
                    <a:pt x="1694342" y="0"/>
                  </a:moveTo>
                  <a:lnTo>
                    <a:pt x="2008402" y="0"/>
                  </a:lnTo>
                  <a:lnTo>
                    <a:pt x="2479493" y="0"/>
                  </a:lnTo>
                  <a:lnTo>
                    <a:pt x="3578704" y="0"/>
                  </a:lnTo>
                  <a:lnTo>
                    <a:pt x="3578704" y="375972"/>
                  </a:lnTo>
                  <a:lnTo>
                    <a:pt x="3578704" y="537103"/>
                  </a:lnTo>
                  <a:lnTo>
                    <a:pt x="3578704" y="644524"/>
                  </a:lnTo>
                  <a:lnTo>
                    <a:pt x="2479493" y="644524"/>
                  </a:lnTo>
                  <a:lnTo>
                    <a:pt x="2008402" y="644524"/>
                  </a:lnTo>
                  <a:lnTo>
                    <a:pt x="1694342" y="644524"/>
                  </a:lnTo>
                  <a:lnTo>
                    <a:pt x="1694342" y="537103"/>
                  </a:lnTo>
                  <a:lnTo>
                    <a:pt x="0" y="811566"/>
                  </a:lnTo>
                  <a:lnTo>
                    <a:pt x="1694342" y="375972"/>
                  </a:lnTo>
                  <a:lnTo>
                    <a:pt x="1694342" y="0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62361" y="3951922"/>
            <a:ext cx="108712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End</a:t>
            </a:r>
            <a:r>
              <a:rPr sz="1600" b="1" spc="-10" dirty="0">
                <a:latin typeface="Arial"/>
                <a:cs typeface="Arial"/>
              </a:rPr>
              <a:t> Result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0"/>
              </a:lnSpc>
            </a:pPr>
            <a:r>
              <a:rPr sz="1600" i="1" spc="-10" dirty="0">
                <a:latin typeface="Arial"/>
                <a:cs typeface="Arial"/>
              </a:rPr>
              <a:t>(Why?)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7363" y="5374178"/>
            <a:ext cx="7947025" cy="586105"/>
            <a:chOff x="727363" y="5374178"/>
            <a:chExt cx="7947025" cy="58610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363" y="5374178"/>
              <a:ext cx="7946966" cy="5860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3651" y="5399116"/>
              <a:ext cx="2913611" cy="54864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61999" y="5410200"/>
            <a:ext cx="7821930" cy="462280"/>
          </a:xfrm>
          <a:prstGeom prst="rect">
            <a:avLst/>
          </a:prstGeom>
          <a:solidFill>
            <a:srgbClr val="F4FAFA"/>
          </a:solidFill>
          <a:ln w="9524">
            <a:solidFill>
              <a:srgbClr val="CBCBCB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specified?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1056" y="629826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9355" y="1240898"/>
            <a:ext cx="1605079" cy="12927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01094" y="2909454"/>
            <a:ext cx="577850" cy="1483995"/>
            <a:chOff x="4601094" y="2909454"/>
            <a:chExt cx="577850" cy="14839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1094" y="2909454"/>
              <a:ext cx="577734" cy="1483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312" y="2941638"/>
              <a:ext cx="463550" cy="13795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9312" y="2941638"/>
              <a:ext cx="463550" cy="1379855"/>
            </a:xfrm>
            <a:custGeom>
              <a:avLst/>
              <a:gdLst/>
              <a:ahLst/>
              <a:cxnLst/>
              <a:rect l="l" t="t" r="r" b="b"/>
              <a:pathLst>
                <a:path w="463550" h="1379854">
                  <a:moveTo>
                    <a:pt x="0" y="1147761"/>
                  </a:moveTo>
                  <a:lnTo>
                    <a:pt x="115887" y="1147761"/>
                  </a:lnTo>
                  <a:lnTo>
                    <a:pt x="115887" y="0"/>
                  </a:lnTo>
                  <a:lnTo>
                    <a:pt x="347662" y="0"/>
                  </a:lnTo>
                  <a:lnTo>
                    <a:pt x="347662" y="1147761"/>
                  </a:lnTo>
                  <a:lnTo>
                    <a:pt x="463549" y="1147761"/>
                  </a:lnTo>
                  <a:lnTo>
                    <a:pt x="231775" y="1379536"/>
                  </a:lnTo>
                  <a:lnTo>
                    <a:pt x="0" y="11477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5115" y="1038416"/>
            <a:ext cx="3785870" cy="9906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200" b="1" dirty="0">
                <a:solidFill>
                  <a:srgbClr val="72BFC5"/>
                </a:solidFill>
                <a:latin typeface="Arial"/>
                <a:cs typeface="Arial"/>
              </a:rPr>
              <a:t>Key </a:t>
            </a:r>
            <a:r>
              <a:rPr sz="2200" b="1" spc="-10" dirty="0">
                <a:solidFill>
                  <a:srgbClr val="72BFC5"/>
                </a:solidFill>
                <a:latin typeface="Arial"/>
                <a:cs typeface="Arial"/>
              </a:rPr>
              <a:t>Characteristics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ts val="2220"/>
              </a:lnSpc>
              <a:spcBef>
                <a:spcPts val="385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High-level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descriptions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desired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functionality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015" y="2638108"/>
            <a:ext cx="3315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not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all-inclusive </a:t>
            </a:r>
            <a:r>
              <a:rPr sz="2000" spc="-10" dirty="0">
                <a:latin typeface="Arial"/>
                <a:cs typeface="Arial"/>
              </a:rPr>
              <a:t>requirements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115" y="3308668"/>
            <a:ext cx="3841115" cy="5994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55600" marR="5080" indent="-342900">
              <a:lnSpc>
                <a:spcPts val="2120"/>
              </a:lnSpc>
              <a:spcBef>
                <a:spcPts val="405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Pulled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Sprint</a:t>
            </a:r>
            <a:r>
              <a:rPr sz="2000" b="1" spc="-10" dirty="0">
                <a:latin typeface="Arial"/>
                <a:cs typeface="Arial"/>
              </a:rPr>
              <a:t> Backlog </a:t>
            </a:r>
            <a:r>
              <a:rPr sz="2000" b="1" dirty="0">
                <a:latin typeface="Arial"/>
                <a:cs typeface="Arial"/>
              </a:rPr>
              <a:t>from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Product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Backlog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115" y="4248468"/>
            <a:ext cx="398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Contain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Acceptance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Criteria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015" y="4530408"/>
            <a:ext cx="1564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define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“Done”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115" y="5200968"/>
            <a:ext cx="3827779" cy="5994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marR="5080" indent="-342900">
              <a:lnSpc>
                <a:spcPts val="2120"/>
              </a:lnSpc>
              <a:spcBef>
                <a:spcPts val="4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Vertical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slices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system’s functionality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39" y="6052820"/>
            <a:ext cx="58178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Work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in</a:t>
            </a:r>
            <a:r>
              <a:rPr sz="1800" b="1" i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Agile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projects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is</a:t>
            </a:r>
            <a:r>
              <a:rPr sz="1800" b="1" i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organized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by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Units</a:t>
            </a:r>
            <a:r>
              <a:rPr sz="1800" b="1" i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of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Value,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rather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than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by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E2751D"/>
                </a:solidFill>
                <a:latin typeface="Arial"/>
                <a:cs typeface="Arial"/>
              </a:rPr>
              <a:t>Architectural</a:t>
            </a:r>
            <a:r>
              <a:rPr sz="1800" b="1" i="1" spc="-10" dirty="0">
                <a:solidFill>
                  <a:srgbClr val="E2751D"/>
                </a:solidFill>
                <a:latin typeface="Arial"/>
                <a:cs typeface="Arial"/>
              </a:rPr>
              <a:t> Layer.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1382" y="6525895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23715" y="1408813"/>
            <a:ext cx="5340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i="1" spc="-10" dirty="0">
                <a:solidFill>
                  <a:srgbClr val="7F7F7F"/>
                </a:solidFill>
                <a:latin typeface="Arial"/>
                <a:cs typeface="Arial"/>
              </a:rPr>
              <a:t>Story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6915" y="4851083"/>
            <a:ext cx="16389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i="1" dirty="0">
                <a:solidFill>
                  <a:srgbClr val="7F7F7F"/>
                </a:solidFill>
                <a:latin typeface="Arial"/>
                <a:cs typeface="Arial"/>
              </a:rPr>
              <a:t>Sprint</a:t>
            </a:r>
            <a:r>
              <a:rPr sz="1800" b="1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7F7F7F"/>
                </a:solidFill>
                <a:latin typeface="Arial"/>
                <a:cs typeface="Arial"/>
              </a:rPr>
              <a:t>Backlog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User</a:t>
            </a:r>
            <a:r>
              <a:rPr sz="1800" i="1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7F7F7F"/>
                </a:solidFill>
                <a:latin typeface="Arial"/>
                <a:cs typeface="Arial"/>
              </a:rPr>
              <a:t>Stories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22749" y="1406526"/>
            <a:ext cx="2818130" cy="1543050"/>
            <a:chOff x="4222749" y="1406526"/>
            <a:chExt cx="2818130" cy="15430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274" y="1416051"/>
              <a:ext cx="2798762" cy="15239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27512" y="1411288"/>
              <a:ext cx="2808605" cy="1533525"/>
            </a:xfrm>
            <a:custGeom>
              <a:avLst/>
              <a:gdLst/>
              <a:ahLst/>
              <a:cxnLst/>
              <a:rect l="l" t="t" r="r" b="b"/>
              <a:pathLst>
                <a:path w="2808604" h="1533525">
                  <a:moveTo>
                    <a:pt x="0" y="0"/>
                  </a:moveTo>
                  <a:lnTo>
                    <a:pt x="2808286" y="0"/>
                  </a:lnTo>
                  <a:lnTo>
                    <a:pt x="2808286" y="1533524"/>
                  </a:lnTo>
                  <a:lnTo>
                    <a:pt x="0" y="1533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11015" y="1087756"/>
            <a:ext cx="2559685" cy="5816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800" b="1" i="1" dirty="0">
                <a:solidFill>
                  <a:srgbClr val="7F7F7F"/>
                </a:solidFill>
                <a:latin typeface="Arial"/>
                <a:cs typeface="Arial"/>
              </a:rPr>
              <a:t>Product</a:t>
            </a:r>
            <a:r>
              <a:rPr sz="1800" b="1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7F7F7F"/>
                </a:solidFill>
                <a:latin typeface="Arial"/>
                <a:cs typeface="Arial"/>
              </a:rPr>
              <a:t>Backlog</a:t>
            </a:r>
            <a:r>
              <a:rPr sz="1800" b="1" i="1" spc="-1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7F7F7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140"/>
              </a:spcBef>
            </a:pP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user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I want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to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create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32542" y="1641158"/>
            <a:ext cx="231140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an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account so that I </a:t>
            </a: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can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shop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online.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2542" y="2199958"/>
            <a:ext cx="1561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Estimate</a:t>
            </a:r>
            <a:r>
              <a:rPr sz="14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13</a:t>
            </a:r>
            <a:r>
              <a:rPr sz="1400" spc="-10" dirty="0">
                <a:solidFill>
                  <a:srgbClr val="0000C8"/>
                </a:solidFill>
                <a:latin typeface="Comic Sans MS"/>
                <a:cs typeface="Comic Sans MS"/>
              </a:rPr>
              <a:t> Points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9715" y="2368868"/>
            <a:ext cx="5469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80365" algn="l"/>
                <a:tab pos="4084954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“Contracts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conversation”,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100" baseline="-13888" dirty="0">
                <a:solidFill>
                  <a:srgbClr val="0000C8"/>
                </a:solidFill>
                <a:latin typeface="Comic Sans MS"/>
                <a:cs typeface="Comic Sans MS"/>
              </a:rPr>
              <a:t>Priority</a:t>
            </a:r>
            <a:r>
              <a:rPr sz="2100" spc="-22" baseline="-13888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100" baseline="-13888" dirty="0">
                <a:solidFill>
                  <a:srgbClr val="0000C8"/>
                </a:solidFill>
                <a:latin typeface="Comic Sans MS"/>
                <a:cs typeface="Comic Sans MS"/>
              </a:rPr>
              <a:t>1 </a:t>
            </a:r>
            <a:r>
              <a:rPr sz="2100" spc="-15" baseline="-13888" dirty="0">
                <a:solidFill>
                  <a:srgbClr val="0000C8"/>
                </a:solidFill>
                <a:latin typeface="Comic Sans MS"/>
                <a:cs typeface="Comic Sans MS"/>
              </a:rPr>
              <a:t>(High)</a:t>
            </a:r>
            <a:endParaRPr sz="2100" baseline="-13888">
              <a:latin typeface="Comic Sans MS"/>
              <a:cs typeface="Comic Sans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40448" y="3068638"/>
            <a:ext cx="2593975" cy="1544955"/>
            <a:chOff x="6140448" y="3068638"/>
            <a:chExt cx="2593975" cy="154495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9975" y="3256594"/>
              <a:ext cx="2557871" cy="1347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45210" y="3073401"/>
              <a:ext cx="2584450" cy="1535430"/>
            </a:xfrm>
            <a:custGeom>
              <a:avLst/>
              <a:gdLst/>
              <a:ahLst/>
              <a:cxnLst/>
              <a:rect l="l" t="t" r="r" b="b"/>
              <a:pathLst>
                <a:path w="2584450" h="1535429">
                  <a:moveTo>
                    <a:pt x="0" y="0"/>
                  </a:moveTo>
                  <a:lnTo>
                    <a:pt x="2584449" y="0"/>
                  </a:lnTo>
                  <a:lnTo>
                    <a:pt x="2584449" y="1535112"/>
                  </a:lnTo>
                  <a:lnTo>
                    <a:pt x="0" y="15351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48520" y="3077845"/>
            <a:ext cx="1852930" cy="1330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user I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want </a:t>
            </a: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to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enter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my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billing information.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Estimate</a:t>
            </a:r>
            <a:r>
              <a:rPr sz="14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4</a:t>
            </a:r>
            <a:r>
              <a:rPr sz="1400" spc="-10" dirty="0">
                <a:solidFill>
                  <a:srgbClr val="0000C8"/>
                </a:solidFill>
                <a:latin typeface="Comic Sans MS"/>
                <a:cs typeface="Comic Sans MS"/>
              </a:rPr>
              <a:t> points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Priority</a:t>
            </a:r>
            <a:r>
              <a:rPr sz="1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1 </a:t>
            </a:r>
            <a:r>
              <a:rPr sz="1400" spc="-10" dirty="0">
                <a:solidFill>
                  <a:srgbClr val="0000C8"/>
                </a:solidFill>
                <a:latin typeface="Comic Sans MS"/>
                <a:cs typeface="Comic Sans MS"/>
              </a:rPr>
              <a:t>(High)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22749" y="2934392"/>
            <a:ext cx="2592705" cy="3069590"/>
            <a:chOff x="4222749" y="2934392"/>
            <a:chExt cx="2592705" cy="306959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3889" y="2934392"/>
              <a:ext cx="1059872" cy="11014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5412" y="2965449"/>
              <a:ext cx="958850" cy="10017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05412" y="2965451"/>
              <a:ext cx="958850" cy="1002030"/>
            </a:xfrm>
            <a:custGeom>
              <a:avLst/>
              <a:gdLst/>
              <a:ahLst/>
              <a:cxnLst/>
              <a:rect l="l" t="t" r="r" b="b"/>
              <a:pathLst>
                <a:path w="958850" h="1002029">
                  <a:moveTo>
                    <a:pt x="0" y="0"/>
                  </a:moveTo>
                  <a:lnTo>
                    <a:pt x="0" y="462360"/>
                  </a:lnTo>
                  <a:lnTo>
                    <a:pt x="2822" y="511282"/>
                  </a:lnTo>
                  <a:lnTo>
                    <a:pt x="11079" y="558546"/>
                  </a:lnTo>
                  <a:lnTo>
                    <a:pt x="24456" y="603839"/>
                  </a:lnTo>
                  <a:lnTo>
                    <a:pt x="42638" y="646844"/>
                  </a:lnTo>
                  <a:lnTo>
                    <a:pt x="65310" y="687247"/>
                  </a:lnTo>
                  <a:lnTo>
                    <a:pt x="92158" y="724733"/>
                  </a:lnTo>
                  <a:lnTo>
                    <a:pt x="122867" y="758989"/>
                  </a:lnTo>
                  <a:lnTo>
                    <a:pt x="157123" y="789698"/>
                  </a:lnTo>
                  <a:lnTo>
                    <a:pt x="194609" y="816546"/>
                  </a:lnTo>
                  <a:lnTo>
                    <a:pt x="235012" y="839218"/>
                  </a:lnTo>
                  <a:lnTo>
                    <a:pt x="278017" y="857400"/>
                  </a:lnTo>
                  <a:lnTo>
                    <a:pt x="323310" y="870777"/>
                  </a:lnTo>
                  <a:lnTo>
                    <a:pt x="370574" y="879034"/>
                  </a:lnTo>
                  <a:lnTo>
                    <a:pt x="419496" y="881856"/>
                  </a:lnTo>
                  <a:lnTo>
                    <a:pt x="719137" y="881856"/>
                  </a:lnTo>
                  <a:lnTo>
                    <a:pt x="719137" y="1001712"/>
                  </a:lnTo>
                  <a:lnTo>
                    <a:pt x="958849" y="762000"/>
                  </a:lnTo>
                  <a:lnTo>
                    <a:pt x="719137" y="522287"/>
                  </a:lnTo>
                  <a:lnTo>
                    <a:pt x="719137" y="642143"/>
                  </a:lnTo>
                  <a:lnTo>
                    <a:pt x="419496" y="642143"/>
                  </a:lnTo>
                  <a:lnTo>
                    <a:pt x="371703" y="635721"/>
                  </a:lnTo>
                  <a:lnTo>
                    <a:pt x="328756" y="617598"/>
                  </a:lnTo>
                  <a:lnTo>
                    <a:pt x="292370" y="589486"/>
                  </a:lnTo>
                  <a:lnTo>
                    <a:pt x="264258" y="553100"/>
                  </a:lnTo>
                  <a:lnTo>
                    <a:pt x="246134" y="510153"/>
                  </a:lnTo>
                  <a:lnTo>
                    <a:pt x="239712" y="462360"/>
                  </a:lnTo>
                  <a:lnTo>
                    <a:pt x="23971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274" y="4470400"/>
              <a:ext cx="2573337" cy="15239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227512" y="4465637"/>
              <a:ext cx="2583180" cy="1533525"/>
            </a:xfrm>
            <a:custGeom>
              <a:avLst/>
              <a:gdLst/>
              <a:ahLst/>
              <a:cxnLst/>
              <a:rect l="l" t="t" r="r" b="b"/>
              <a:pathLst>
                <a:path w="2583179" h="1533525">
                  <a:moveTo>
                    <a:pt x="0" y="0"/>
                  </a:moveTo>
                  <a:lnTo>
                    <a:pt x="2582862" y="0"/>
                  </a:lnTo>
                  <a:lnTo>
                    <a:pt x="2582862" y="1533524"/>
                  </a:lnTo>
                  <a:lnTo>
                    <a:pt x="0" y="1533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330809" y="4470082"/>
            <a:ext cx="1852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user I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want </a:t>
            </a: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30809" y="4711383"/>
            <a:ext cx="1723389" cy="10896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enter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my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personal information.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Estimate</a:t>
            </a:r>
            <a:r>
              <a:rPr sz="14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4</a:t>
            </a:r>
            <a:r>
              <a:rPr sz="1400" spc="-10" dirty="0">
                <a:solidFill>
                  <a:srgbClr val="0000C8"/>
                </a:solidFill>
                <a:latin typeface="Comic Sans MS"/>
                <a:cs typeface="Comic Sans MS"/>
              </a:rPr>
              <a:t> points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Priority</a:t>
            </a:r>
            <a:r>
              <a:rPr sz="1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C8"/>
                </a:solidFill>
                <a:latin typeface="Comic Sans MS"/>
                <a:cs typeface="Comic Sans MS"/>
              </a:rPr>
              <a:t>1 </a:t>
            </a:r>
            <a:r>
              <a:rPr sz="1400" spc="-10" dirty="0">
                <a:solidFill>
                  <a:srgbClr val="0000C8"/>
                </a:solidFill>
                <a:latin typeface="Comic Sans MS"/>
                <a:cs typeface="Comic Sans MS"/>
              </a:rPr>
              <a:t>(High)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881812" y="1077913"/>
            <a:ext cx="2262505" cy="1738630"/>
            <a:chOff x="6881812" y="1077913"/>
            <a:chExt cx="2262505" cy="173863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1812" y="1077913"/>
              <a:ext cx="2262186" cy="173831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398" y="1105592"/>
              <a:ext cx="457200" cy="32835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7708" y="1309253"/>
              <a:ext cx="710738" cy="32835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484545" y="1131570"/>
            <a:ext cx="1025525" cy="15646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03200" marR="206375" algn="ctr">
              <a:lnSpc>
                <a:spcPts val="1600"/>
              </a:lnSpc>
              <a:spcBef>
                <a:spcPts val="219"/>
              </a:spcBef>
            </a:pPr>
            <a:r>
              <a:rPr sz="1400" b="1" spc="-20" dirty="0">
                <a:latin typeface="Calibri"/>
                <a:cs typeface="Calibri"/>
              </a:rPr>
              <a:t>User </a:t>
            </a:r>
            <a:r>
              <a:rPr sz="1400" b="1" dirty="0">
                <a:latin typeface="Calibri"/>
                <a:cs typeface="Calibri"/>
              </a:rPr>
              <a:t>Story </a:t>
            </a:r>
            <a:r>
              <a:rPr sz="1400" b="1" spc="-25" dirty="0">
                <a:latin typeface="Calibri"/>
                <a:cs typeface="Calibri"/>
              </a:rPr>
              <a:t>#2</a:t>
            </a:r>
            <a:endParaRPr sz="1400">
              <a:latin typeface="Calibri"/>
              <a:cs typeface="Calibri"/>
            </a:endParaRPr>
          </a:p>
          <a:p>
            <a:pPr marL="45720" algn="ctr">
              <a:lnSpc>
                <a:spcPct val="100000"/>
              </a:lnSpc>
              <a:spcBef>
                <a:spcPts val="940"/>
              </a:spcBef>
            </a:pPr>
            <a:r>
              <a:rPr sz="1400" b="1" spc="-25" dirty="0">
                <a:latin typeface="Arial"/>
                <a:cs typeface="Arial"/>
              </a:rPr>
              <a:t>UI</a:t>
            </a:r>
            <a:endParaRPr sz="1400">
              <a:latin typeface="Arial"/>
              <a:cs typeface="Arial"/>
            </a:endParaRPr>
          </a:p>
          <a:p>
            <a:pPr marL="380365" marR="5080" indent="-158750">
              <a:lnSpc>
                <a:spcPts val="1600"/>
              </a:lnSpc>
              <a:spcBef>
                <a:spcPts val="1230"/>
              </a:spcBef>
            </a:pPr>
            <a:r>
              <a:rPr sz="1400" b="1" spc="-10" dirty="0">
                <a:latin typeface="Arial"/>
                <a:cs typeface="Arial"/>
              </a:rPr>
              <a:t>Business Logic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Persistence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0" y="0"/>
                </a:moveTo>
                <a:lnTo>
                  <a:pt x="9143998" y="0"/>
                </a:lnTo>
                <a:lnTo>
                  <a:pt x="9143998" y="792162"/>
                </a:lnTo>
                <a:lnTo>
                  <a:pt x="0" y="792162"/>
                </a:lnTo>
                <a:lnTo>
                  <a:pt x="0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949174" y="109062"/>
            <a:ext cx="5285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 at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Glance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2318" y="109062"/>
            <a:ext cx="594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Story?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5756" y="5070763"/>
            <a:ext cx="3300729" cy="561340"/>
            <a:chOff x="1375756" y="5070763"/>
            <a:chExt cx="3300729" cy="561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756" y="5070763"/>
              <a:ext cx="3300152" cy="5611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5095701"/>
              <a:ext cx="2818014" cy="5237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575" y="5100637"/>
              <a:ext cx="3200398" cy="4619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5575" y="5100637"/>
            <a:ext cx="3200400" cy="46228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375"/>
              </a:spcBef>
            </a:pPr>
            <a:r>
              <a:rPr sz="2400" i="1" dirty="0">
                <a:latin typeface="Arial"/>
                <a:cs typeface="Arial"/>
              </a:rPr>
              <a:t>Bill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Wake’s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INVEST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58740" y="1300941"/>
            <a:ext cx="2112010" cy="544830"/>
            <a:chOff x="6558740" y="1300941"/>
            <a:chExt cx="2112010" cy="5448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8740" y="1300941"/>
              <a:ext cx="2111432" cy="5444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337" y="1346661"/>
              <a:ext cx="1550323" cy="461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0348" y="1330326"/>
              <a:ext cx="2011362" cy="4429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10348" y="1330326"/>
              <a:ext cx="2011680" cy="443230"/>
            </a:xfrm>
            <a:custGeom>
              <a:avLst/>
              <a:gdLst/>
              <a:ahLst/>
              <a:cxnLst/>
              <a:rect l="l" t="t" r="r" b="b"/>
              <a:pathLst>
                <a:path w="2011679" h="443230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6" y="5801"/>
                  </a:lnTo>
                  <a:lnTo>
                    <a:pt x="73820" y="0"/>
                  </a:lnTo>
                  <a:lnTo>
                    <a:pt x="1937542" y="0"/>
                  </a:lnTo>
                  <a:lnTo>
                    <a:pt x="1966276" y="5801"/>
                  </a:lnTo>
                  <a:lnTo>
                    <a:pt x="1989740" y="21621"/>
                  </a:lnTo>
                  <a:lnTo>
                    <a:pt x="2005560" y="45085"/>
                  </a:lnTo>
                  <a:lnTo>
                    <a:pt x="2011361" y="73819"/>
                  </a:lnTo>
                  <a:lnTo>
                    <a:pt x="2011361" y="369092"/>
                  </a:lnTo>
                  <a:lnTo>
                    <a:pt x="2005560" y="397827"/>
                  </a:lnTo>
                  <a:lnTo>
                    <a:pt x="1989740" y="421291"/>
                  </a:lnTo>
                  <a:lnTo>
                    <a:pt x="1966276" y="437111"/>
                  </a:lnTo>
                  <a:lnTo>
                    <a:pt x="1937542" y="442912"/>
                  </a:lnTo>
                  <a:lnTo>
                    <a:pt x="73820" y="442912"/>
                  </a:lnTo>
                  <a:lnTo>
                    <a:pt x="45086" y="437111"/>
                  </a:lnTo>
                  <a:lnTo>
                    <a:pt x="21621" y="421291"/>
                  </a:lnTo>
                  <a:lnTo>
                    <a:pt x="5801" y="397827"/>
                  </a:lnTo>
                  <a:lnTo>
                    <a:pt x="0" y="369092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10708" y="1384966"/>
            <a:ext cx="1437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ndependent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10098" y="1535717"/>
            <a:ext cx="4060190" cy="3811904"/>
            <a:chOff x="4610098" y="1535717"/>
            <a:chExt cx="4060190" cy="3811904"/>
          </a:xfrm>
        </p:grpSpPr>
        <p:sp>
          <p:nvSpPr>
            <p:cNvPr id="16" name="object 16"/>
            <p:cNvSpPr/>
            <p:nvPr/>
          </p:nvSpPr>
          <p:spPr>
            <a:xfrm>
              <a:off x="4625973" y="1551592"/>
              <a:ext cx="1985645" cy="3780154"/>
            </a:xfrm>
            <a:custGeom>
              <a:avLst/>
              <a:gdLst/>
              <a:ahLst/>
              <a:cxnLst/>
              <a:rect l="l" t="t" r="r" b="b"/>
              <a:pathLst>
                <a:path w="1985645" h="3780154">
                  <a:moveTo>
                    <a:pt x="0" y="3779856"/>
                  </a:moveTo>
                  <a:lnTo>
                    <a:pt x="1985165" y="0"/>
                  </a:lnTo>
                </a:path>
              </a:pathLst>
            </a:custGeom>
            <a:ln w="317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8741" y="2044930"/>
              <a:ext cx="2111432" cy="5444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4337" y="2090650"/>
              <a:ext cx="1346662" cy="4613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0349" y="2076449"/>
              <a:ext cx="2011362" cy="4429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10348" y="2076450"/>
              <a:ext cx="2011680" cy="443230"/>
            </a:xfrm>
            <a:custGeom>
              <a:avLst/>
              <a:gdLst/>
              <a:ahLst/>
              <a:cxnLst/>
              <a:rect l="l" t="t" r="r" b="b"/>
              <a:pathLst>
                <a:path w="2011679" h="443230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6" y="5801"/>
                  </a:lnTo>
                  <a:lnTo>
                    <a:pt x="73820" y="0"/>
                  </a:lnTo>
                  <a:lnTo>
                    <a:pt x="1937542" y="0"/>
                  </a:lnTo>
                  <a:lnTo>
                    <a:pt x="1966276" y="5801"/>
                  </a:lnTo>
                  <a:lnTo>
                    <a:pt x="1989740" y="21621"/>
                  </a:lnTo>
                  <a:lnTo>
                    <a:pt x="2005560" y="45085"/>
                  </a:lnTo>
                  <a:lnTo>
                    <a:pt x="2011361" y="73819"/>
                  </a:lnTo>
                  <a:lnTo>
                    <a:pt x="2011361" y="369092"/>
                  </a:lnTo>
                  <a:lnTo>
                    <a:pt x="2005560" y="397826"/>
                  </a:lnTo>
                  <a:lnTo>
                    <a:pt x="1989740" y="421291"/>
                  </a:lnTo>
                  <a:lnTo>
                    <a:pt x="1966276" y="437111"/>
                  </a:lnTo>
                  <a:lnTo>
                    <a:pt x="1937542" y="442912"/>
                  </a:lnTo>
                  <a:lnTo>
                    <a:pt x="73820" y="442912"/>
                  </a:lnTo>
                  <a:lnTo>
                    <a:pt x="45086" y="437111"/>
                  </a:lnTo>
                  <a:lnTo>
                    <a:pt x="21621" y="421291"/>
                  </a:lnTo>
                  <a:lnTo>
                    <a:pt x="5801" y="397826"/>
                  </a:lnTo>
                  <a:lnTo>
                    <a:pt x="0" y="369092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10708" y="2131091"/>
            <a:ext cx="1240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egotiable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558740" y="2793076"/>
            <a:ext cx="2112010" cy="540385"/>
            <a:chOff x="6558740" y="2793076"/>
            <a:chExt cx="2112010" cy="540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8740" y="2793076"/>
              <a:ext cx="2111432" cy="5403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0182" y="2838795"/>
              <a:ext cx="1122218" cy="4613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0348" y="2822575"/>
              <a:ext cx="2011362" cy="4413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10348" y="2822574"/>
              <a:ext cx="2011680" cy="441325"/>
            </a:xfrm>
            <a:custGeom>
              <a:avLst/>
              <a:gdLst/>
              <a:ahLst/>
              <a:cxnLst/>
              <a:rect l="l" t="t" r="r" b="b"/>
              <a:pathLst>
                <a:path w="2011679" h="441325">
                  <a:moveTo>
                    <a:pt x="0" y="73555"/>
                  </a:moveTo>
                  <a:lnTo>
                    <a:pt x="5780" y="44924"/>
                  </a:lnTo>
                  <a:lnTo>
                    <a:pt x="21544" y="21544"/>
                  </a:lnTo>
                  <a:lnTo>
                    <a:pt x="44924" y="5780"/>
                  </a:lnTo>
                  <a:lnTo>
                    <a:pt x="73555" y="0"/>
                  </a:lnTo>
                  <a:lnTo>
                    <a:pt x="1937806" y="0"/>
                  </a:lnTo>
                  <a:lnTo>
                    <a:pt x="1966437" y="5780"/>
                  </a:lnTo>
                  <a:lnTo>
                    <a:pt x="1989817" y="21544"/>
                  </a:lnTo>
                  <a:lnTo>
                    <a:pt x="2005581" y="44924"/>
                  </a:lnTo>
                  <a:lnTo>
                    <a:pt x="2011361" y="73555"/>
                  </a:lnTo>
                  <a:lnTo>
                    <a:pt x="2011361" y="367768"/>
                  </a:lnTo>
                  <a:lnTo>
                    <a:pt x="2005581" y="396400"/>
                  </a:lnTo>
                  <a:lnTo>
                    <a:pt x="1989817" y="419780"/>
                  </a:lnTo>
                  <a:lnTo>
                    <a:pt x="1966437" y="435544"/>
                  </a:lnTo>
                  <a:lnTo>
                    <a:pt x="1937806" y="441324"/>
                  </a:lnTo>
                  <a:lnTo>
                    <a:pt x="73555" y="441324"/>
                  </a:lnTo>
                  <a:lnTo>
                    <a:pt x="44924" y="435544"/>
                  </a:lnTo>
                  <a:lnTo>
                    <a:pt x="21544" y="419780"/>
                  </a:lnTo>
                  <a:lnTo>
                    <a:pt x="5780" y="396400"/>
                  </a:lnTo>
                  <a:lnTo>
                    <a:pt x="0" y="367768"/>
                  </a:lnTo>
                  <a:lnTo>
                    <a:pt x="0" y="73555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10633" y="2877139"/>
            <a:ext cx="10140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V</a:t>
            </a:r>
            <a:r>
              <a:rPr sz="2000" spc="-10" dirty="0">
                <a:latin typeface="Arial"/>
                <a:cs typeface="Arial"/>
              </a:rPr>
              <a:t>aluable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58740" y="3541221"/>
            <a:ext cx="2112010" cy="540385"/>
            <a:chOff x="6558740" y="3541221"/>
            <a:chExt cx="2112010" cy="540385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8740" y="3541221"/>
              <a:ext cx="2111432" cy="5403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0182" y="3586942"/>
              <a:ext cx="1251065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0348" y="3570289"/>
              <a:ext cx="2011362" cy="4413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10348" y="3570288"/>
              <a:ext cx="2011680" cy="441325"/>
            </a:xfrm>
            <a:custGeom>
              <a:avLst/>
              <a:gdLst/>
              <a:ahLst/>
              <a:cxnLst/>
              <a:rect l="l" t="t" r="r" b="b"/>
              <a:pathLst>
                <a:path w="2011679" h="441325">
                  <a:moveTo>
                    <a:pt x="0" y="73555"/>
                  </a:moveTo>
                  <a:lnTo>
                    <a:pt x="5780" y="44924"/>
                  </a:lnTo>
                  <a:lnTo>
                    <a:pt x="21544" y="21544"/>
                  </a:lnTo>
                  <a:lnTo>
                    <a:pt x="44924" y="5780"/>
                  </a:lnTo>
                  <a:lnTo>
                    <a:pt x="73555" y="0"/>
                  </a:lnTo>
                  <a:lnTo>
                    <a:pt x="1937806" y="0"/>
                  </a:lnTo>
                  <a:lnTo>
                    <a:pt x="1966437" y="5780"/>
                  </a:lnTo>
                  <a:lnTo>
                    <a:pt x="1989817" y="21544"/>
                  </a:lnTo>
                  <a:lnTo>
                    <a:pt x="2005581" y="44924"/>
                  </a:lnTo>
                  <a:lnTo>
                    <a:pt x="2011361" y="73555"/>
                  </a:lnTo>
                  <a:lnTo>
                    <a:pt x="2011361" y="367768"/>
                  </a:lnTo>
                  <a:lnTo>
                    <a:pt x="2005581" y="396400"/>
                  </a:lnTo>
                  <a:lnTo>
                    <a:pt x="1989817" y="419780"/>
                  </a:lnTo>
                  <a:lnTo>
                    <a:pt x="1966437" y="435544"/>
                  </a:lnTo>
                  <a:lnTo>
                    <a:pt x="1937806" y="441324"/>
                  </a:lnTo>
                  <a:lnTo>
                    <a:pt x="73555" y="441324"/>
                  </a:lnTo>
                  <a:lnTo>
                    <a:pt x="44924" y="435544"/>
                  </a:lnTo>
                  <a:lnTo>
                    <a:pt x="21544" y="419780"/>
                  </a:lnTo>
                  <a:lnTo>
                    <a:pt x="5780" y="396400"/>
                  </a:lnTo>
                  <a:lnTo>
                    <a:pt x="0" y="367768"/>
                  </a:lnTo>
                  <a:lnTo>
                    <a:pt x="0" y="73555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10633" y="3624851"/>
            <a:ext cx="1141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stimable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58740" y="4285210"/>
            <a:ext cx="2112010" cy="544830"/>
            <a:chOff x="6558740" y="4285210"/>
            <a:chExt cx="2112010" cy="544830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8740" y="4285210"/>
              <a:ext cx="2111432" cy="5444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54337" y="4330930"/>
              <a:ext cx="777240" cy="4613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0348" y="4314825"/>
              <a:ext cx="2011362" cy="4429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10348" y="4314825"/>
              <a:ext cx="2011680" cy="443230"/>
            </a:xfrm>
            <a:custGeom>
              <a:avLst/>
              <a:gdLst/>
              <a:ahLst/>
              <a:cxnLst/>
              <a:rect l="l" t="t" r="r" b="b"/>
              <a:pathLst>
                <a:path w="2011679" h="443229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6" y="5801"/>
                  </a:lnTo>
                  <a:lnTo>
                    <a:pt x="73820" y="0"/>
                  </a:lnTo>
                  <a:lnTo>
                    <a:pt x="1937542" y="0"/>
                  </a:lnTo>
                  <a:lnTo>
                    <a:pt x="1966276" y="5801"/>
                  </a:lnTo>
                  <a:lnTo>
                    <a:pt x="1989740" y="21621"/>
                  </a:lnTo>
                  <a:lnTo>
                    <a:pt x="2005560" y="45085"/>
                  </a:lnTo>
                  <a:lnTo>
                    <a:pt x="2011361" y="73819"/>
                  </a:lnTo>
                  <a:lnTo>
                    <a:pt x="2011361" y="369092"/>
                  </a:lnTo>
                  <a:lnTo>
                    <a:pt x="2005560" y="397826"/>
                  </a:lnTo>
                  <a:lnTo>
                    <a:pt x="1989740" y="421291"/>
                  </a:lnTo>
                  <a:lnTo>
                    <a:pt x="1966276" y="437111"/>
                  </a:lnTo>
                  <a:lnTo>
                    <a:pt x="1937542" y="442912"/>
                  </a:lnTo>
                  <a:lnTo>
                    <a:pt x="73820" y="442912"/>
                  </a:lnTo>
                  <a:lnTo>
                    <a:pt x="45086" y="437111"/>
                  </a:lnTo>
                  <a:lnTo>
                    <a:pt x="21621" y="421291"/>
                  </a:lnTo>
                  <a:lnTo>
                    <a:pt x="5801" y="397826"/>
                  </a:lnTo>
                  <a:lnTo>
                    <a:pt x="0" y="369092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710708" y="4369466"/>
            <a:ext cx="661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mall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58740" y="5033356"/>
            <a:ext cx="2112010" cy="544830"/>
            <a:chOff x="6558740" y="5033356"/>
            <a:chExt cx="2112010" cy="544830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8740" y="5033356"/>
              <a:ext cx="2111432" cy="5444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4337" y="5079075"/>
              <a:ext cx="1105592" cy="4613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0348" y="5062538"/>
              <a:ext cx="2011362" cy="44291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10348" y="5062538"/>
              <a:ext cx="2011680" cy="443230"/>
            </a:xfrm>
            <a:custGeom>
              <a:avLst/>
              <a:gdLst/>
              <a:ahLst/>
              <a:cxnLst/>
              <a:rect l="l" t="t" r="r" b="b"/>
              <a:pathLst>
                <a:path w="2011679" h="443229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6" y="5801"/>
                  </a:lnTo>
                  <a:lnTo>
                    <a:pt x="73820" y="0"/>
                  </a:lnTo>
                  <a:lnTo>
                    <a:pt x="1937542" y="0"/>
                  </a:lnTo>
                  <a:lnTo>
                    <a:pt x="1966276" y="5801"/>
                  </a:lnTo>
                  <a:lnTo>
                    <a:pt x="1989740" y="21621"/>
                  </a:lnTo>
                  <a:lnTo>
                    <a:pt x="2005560" y="45085"/>
                  </a:lnTo>
                  <a:lnTo>
                    <a:pt x="2011361" y="73819"/>
                  </a:lnTo>
                  <a:lnTo>
                    <a:pt x="2011361" y="369091"/>
                  </a:lnTo>
                  <a:lnTo>
                    <a:pt x="2005560" y="397825"/>
                  </a:lnTo>
                  <a:lnTo>
                    <a:pt x="1989740" y="421290"/>
                  </a:lnTo>
                  <a:lnTo>
                    <a:pt x="1966276" y="437110"/>
                  </a:lnTo>
                  <a:lnTo>
                    <a:pt x="1937542" y="442911"/>
                  </a:lnTo>
                  <a:lnTo>
                    <a:pt x="73820" y="442911"/>
                  </a:lnTo>
                  <a:lnTo>
                    <a:pt x="45086" y="437110"/>
                  </a:lnTo>
                  <a:lnTo>
                    <a:pt x="21621" y="421290"/>
                  </a:lnTo>
                  <a:lnTo>
                    <a:pt x="5801" y="397825"/>
                  </a:lnTo>
                  <a:lnTo>
                    <a:pt x="0" y="369091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710708" y="5117179"/>
            <a:ext cx="1000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estable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94854" y="1379913"/>
            <a:ext cx="6232525" cy="3967479"/>
            <a:chOff x="394854" y="1379913"/>
            <a:chExt cx="6232525" cy="3967479"/>
          </a:xfrm>
        </p:grpSpPr>
        <p:sp>
          <p:nvSpPr>
            <p:cNvPr id="47" name="object 47"/>
            <p:cNvSpPr/>
            <p:nvPr/>
          </p:nvSpPr>
          <p:spPr>
            <a:xfrm>
              <a:off x="4625973" y="2297476"/>
              <a:ext cx="1985645" cy="3034030"/>
            </a:xfrm>
            <a:custGeom>
              <a:avLst/>
              <a:gdLst/>
              <a:ahLst/>
              <a:cxnLst/>
              <a:rect l="l" t="t" r="r" b="b"/>
              <a:pathLst>
                <a:path w="1985645" h="3034029">
                  <a:moveTo>
                    <a:pt x="0" y="3033972"/>
                  </a:moveTo>
                  <a:lnTo>
                    <a:pt x="1985165" y="0"/>
                  </a:lnTo>
                </a:path>
                <a:path w="1985645" h="3034029">
                  <a:moveTo>
                    <a:pt x="0" y="3033972"/>
                  </a:moveTo>
                  <a:lnTo>
                    <a:pt x="1985165" y="745883"/>
                  </a:lnTo>
                </a:path>
                <a:path w="1985645" h="3034029">
                  <a:moveTo>
                    <a:pt x="0" y="3033972"/>
                  </a:moveTo>
                  <a:lnTo>
                    <a:pt x="1985165" y="1493355"/>
                  </a:lnTo>
                </a:path>
                <a:path w="1985645" h="3034029">
                  <a:moveTo>
                    <a:pt x="0" y="3033972"/>
                  </a:moveTo>
                  <a:lnTo>
                    <a:pt x="1985165" y="2239239"/>
                  </a:lnTo>
                </a:path>
                <a:path w="1985645" h="3034029">
                  <a:moveTo>
                    <a:pt x="0" y="3033972"/>
                  </a:moveTo>
                  <a:lnTo>
                    <a:pt x="1985165" y="2986709"/>
                  </a:lnTo>
                </a:path>
              </a:pathLst>
            </a:custGeom>
            <a:ln w="317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4854" y="1379913"/>
              <a:ext cx="2992582" cy="5611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4360" y="1404851"/>
              <a:ext cx="2568632" cy="52370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087" y="1409700"/>
              <a:ext cx="2892424" cy="46196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46087" y="1409700"/>
            <a:ext cx="2892425" cy="46228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375"/>
              </a:spcBef>
            </a:pPr>
            <a:r>
              <a:rPr sz="2400" i="1" dirty="0">
                <a:latin typeface="Arial"/>
                <a:cs typeface="Arial"/>
              </a:rPr>
              <a:t>Ron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Jeffries’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3 </a:t>
            </a:r>
            <a:r>
              <a:rPr sz="2400" b="1" spc="-25" dirty="0"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363286" y="2061556"/>
            <a:ext cx="2024380" cy="544830"/>
            <a:chOff x="1363286" y="2061556"/>
            <a:chExt cx="2024380" cy="544830"/>
          </a:xfrm>
        </p:grpSpPr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3286" y="2061556"/>
              <a:ext cx="2024148" cy="54448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726" y="2107275"/>
              <a:ext cx="689956" cy="4613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4462" y="2090738"/>
              <a:ext cx="1924050" cy="4429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14462" y="2090738"/>
              <a:ext cx="1924050" cy="443230"/>
            </a:xfrm>
            <a:custGeom>
              <a:avLst/>
              <a:gdLst/>
              <a:ahLst/>
              <a:cxnLst/>
              <a:rect l="l" t="t" r="r" b="b"/>
              <a:pathLst>
                <a:path w="1924050" h="443230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5" y="5801"/>
                  </a:lnTo>
                  <a:lnTo>
                    <a:pt x="73820" y="0"/>
                  </a:lnTo>
                  <a:lnTo>
                    <a:pt x="1850229" y="0"/>
                  </a:lnTo>
                  <a:lnTo>
                    <a:pt x="1878963" y="5801"/>
                  </a:lnTo>
                  <a:lnTo>
                    <a:pt x="1902428" y="21621"/>
                  </a:lnTo>
                  <a:lnTo>
                    <a:pt x="1918248" y="45085"/>
                  </a:lnTo>
                  <a:lnTo>
                    <a:pt x="1924049" y="73819"/>
                  </a:lnTo>
                  <a:lnTo>
                    <a:pt x="1924049" y="369091"/>
                  </a:lnTo>
                  <a:lnTo>
                    <a:pt x="1918248" y="397825"/>
                  </a:lnTo>
                  <a:lnTo>
                    <a:pt x="1902428" y="421290"/>
                  </a:lnTo>
                  <a:lnTo>
                    <a:pt x="1878963" y="437110"/>
                  </a:lnTo>
                  <a:lnTo>
                    <a:pt x="1850229" y="442912"/>
                  </a:lnTo>
                  <a:lnTo>
                    <a:pt x="73820" y="442912"/>
                  </a:lnTo>
                  <a:lnTo>
                    <a:pt x="45085" y="437110"/>
                  </a:lnTo>
                  <a:lnTo>
                    <a:pt x="21621" y="421290"/>
                  </a:lnTo>
                  <a:lnTo>
                    <a:pt x="5801" y="397825"/>
                  </a:lnTo>
                  <a:lnTo>
                    <a:pt x="0" y="369091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514824" y="2145379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ard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363286" y="2805545"/>
            <a:ext cx="2024380" cy="544830"/>
            <a:chOff x="1363286" y="2805545"/>
            <a:chExt cx="2024380" cy="544830"/>
          </a:xfrm>
        </p:grpSpPr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3286" y="2805545"/>
              <a:ext cx="2024148" cy="5444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4726" y="2851265"/>
              <a:ext cx="1629294" cy="46135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4462" y="2836863"/>
              <a:ext cx="1924050" cy="44132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14462" y="2836863"/>
              <a:ext cx="1924050" cy="441325"/>
            </a:xfrm>
            <a:custGeom>
              <a:avLst/>
              <a:gdLst/>
              <a:ahLst/>
              <a:cxnLst/>
              <a:rect l="l" t="t" r="r" b="b"/>
              <a:pathLst>
                <a:path w="1924050" h="441325">
                  <a:moveTo>
                    <a:pt x="0" y="73555"/>
                  </a:moveTo>
                  <a:lnTo>
                    <a:pt x="5780" y="44924"/>
                  </a:lnTo>
                  <a:lnTo>
                    <a:pt x="21544" y="21544"/>
                  </a:lnTo>
                  <a:lnTo>
                    <a:pt x="44924" y="5780"/>
                  </a:lnTo>
                  <a:lnTo>
                    <a:pt x="73555" y="0"/>
                  </a:lnTo>
                  <a:lnTo>
                    <a:pt x="1850493" y="0"/>
                  </a:lnTo>
                  <a:lnTo>
                    <a:pt x="1879124" y="5780"/>
                  </a:lnTo>
                  <a:lnTo>
                    <a:pt x="1902505" y="21544"/>
                  </a:lnTo>
                  <a:lnTo>
                    <a:pt x="1918269" y="44924"/>
                  </a:lnTo>
                  <a:lnTo>
                    <a:pt x="1924049" y="73555"/>
                  </a:lnTo>
                  <a:lnTo>
                    <a:pt x="1924049" y="367768"/>
                  </a:lnTo>
                  <a:lnTo>
                    <a:pt x="1918269" y="396400"/>
                  </a:lnTo>
                  <a:lnTo>
                    <a:pt x="1902505" y="419780"/>
                  </a:lnTo>
                  <a:lnTo>
                    <a:pt x="1879124" y="435544"/>
                  </a:lnTo>
                  <a:lnTo>
                    <a:pt x="1850493" y="441324"/>
                  </a:lnTo>
                  <a:lnTo>
                    <a:pt x="73555" y="441324"/>
                  </a:lnTo>
                  <a:lnTo>
                    <a:pt x="44924" y="435544"/>
                  </a:lnTo>
                  <a:lnTo>
                    <a:pt x="21544" y="419780"/>
                  </a:lnTo>
                  <a:lnTo>
                    <a:pt x="5780" y="396400"/>
                  </a:lnTo>
                  <a:lnTo>
                    <a:pt x="0" y="367768"/>
                  </a:lnTo>
                  <a:lnTo>
                    <a:pt x="0" y="73555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514746" y="2891426"/>
            <a:ext cx="1522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spc="-10" dirty="0">
                <a:latin typeface="Arial"/>
                <a:cs typeface="Arial"/>
              </a:rPr>
              <a:t>onversation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363286" y="3549534"/>
            <a:ext cx="2024380" cy="544830"/>
            <a:chOff x="1363286" y="3549534"/>
            <a:chExt cx="2024380" cy="544830"/>
          </a:xfrm>
        </p:grpSpPr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3286" y="3549534"/>
              <a:ext cx="2024148" cy="5444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4726" y="3599411"/>
              <a:ext cx="1579417" cy="457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4462" y="3581400"/>
              <a:ext cx="1924050" cy="44291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414462" y="3581400"/>
              <a:ext cx="1924050" cy="443230"/>
            </a:xfrm>
            <a:custGeom>
              <a:avLst/>
              <a:gdLst/>
              <a:ahLst/>
              <a:cxnLst/>
              <a:rect l="l" t="t" r="r" b="b"/>
              <a:pathLst>
                <a:path w="1924050" h="443229">
                  <a:moveTo>
                    <a:pt x="0" y="73819"/>
                  </a:moveTo>
                  <a:lnTo>
                    <a:pt x="5801" y="45085"/>
                  </a:lnTo>
                  <a:lnTo>
                    <a:pt x="21621" y="21621"/>
                  </a:lnTo>
                  <a:lnTo>
                    <a:pt x="45085" y="5801"/>
                  </a:lnTo>
                  <a:lnTo>
                    <a:pt x="73820" y="0"/>
                  </a:lnTo>
                  <a:lnTo>
                    <a:pt x="1850229" y="0"/>
                  </a:lnTo>
                  <a:lnTo>
                    <a:pt x="1878963" y="5801"/>
                  </a:lnTo>
                  <a:lnTo>
                    <a:pt x="1902428" y="21621"/>
                  </a:lnTo>
                  <a:lnTo>
                    <a:pt x="1918248" y="45085"/>
                  </a:lnTo>
                  <a:lnTo>
                    <a:pt x="1924049" y="73819"/>
                  </a:lnTo>
                  <a:lnTo>
                    <a:pt x="1924049" y="369092"/>
                  </a:lnTo>
                  <a:lnTo>
                    <a:pt x="1918248" y="397826"/>
                  </a:lnTo>
                  <a:lnTo>
                    <a:pt x="1902428" y="421291"/>
                  </a:lnTo>
                  <a:lnTo>
                    <a:pt x="1878963" y="437111"/>
                  </a:lnTo>
                  <a:lnTo>
                    <a:pt x="1850229" y="442912"/>
                  </a:lnTo>
                  <a:lnTo>
                    <a:pt x="73820" y="442912"/>
                  </a:lnTo>
                  <a:lnTo>
                    <a:pt x="45085" y="437111"/>
                  </a:lnTo>
                  <a:lnTo>
                    <a:pt x="21621" y="421291"/>
                  </a:lnTo>
                  <a:lnTo>
                    <a:pt x="5801" y="397826"/>
                  </a:lnTo>
                  <a:lnTo>
                    <a:pt x="0" y="369092"/>
                  </a:lnTo>
                  <a:lnTo>
                    <a:pt x="0" y="73819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14824" y="3636041"/>
            <a:ext cx="1465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spc="-10" dirty="0">
                <a:latin typeface="Arial"/>
                <a:cs typeface="Arial"/>
              </a:rPr>
              <a:t>onfirmation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2671" y="109062"/>
            <a:ext cx="744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Independent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427" y="1252220"/>
            <a:ext cx="5758815" cy="2037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207010" indent="-342900">
              <a:lnSpc>
                <a:spcPts val="2600"/>
              </a:lnSpc>
              <a:spcBef>
                <a:spcPts val="219"/>
              </a:spcBef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If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stories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independent,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one </a:t>
            </a:r>
            <a:r>
              <a:rPr sz="2200" spc="-25" dirty="0">
                <a:latin typeface="Arial"/>
                <a:cs typeface="Arial"/>
              </a:rPr>
              <a:t>can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picked and delivered in </a:t>
            </a:r>
            <a:r>
              <a:rPr sz="2200" spc="-10" dirty="0">
                <a:latin typeface="Arial"/>
                <a:cs typeface="Arial"/>
              </a:rPr>
              <a:t>isolation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For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large systems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this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nearly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impossible!</a:t>
            </a:r>
            <a:endParaRPr sz="2200">
              <a:latin typeface="Arial"/>
              <a:cs typeface="Arial"/>
            </a:endParaRPr>
          </a:p>
          <a:p>
            <a:pPr marL="354965" marR="5080" indent="-342900">
              <a:lnSpc>
                <a:spcPts val="2600"/>
              </a:lnSpc>
              <a:spcBef>
                <a:spcPts val="180"/>
              </a:spcBef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But,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minimizing,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identifying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 </a:t>
            </a:r>
            <a:r>
              <a:rPr sz="2200" spc="-10" dirty="0">
                <a:latin typeface="Arial"/>
                <a:cs typeface="Arial"/>
              </a:rPr>
              <a:t>prioritizing, </a:t>
            </a:r>
            <a:r>
              <a:rPr sz="2200" dirty="0">
                <a:latin typeface="Arial"/>
                <a:cs typeface="Arial"/>
              </a:rPr>
              <a:t>dependencies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can result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better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backlog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Which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story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must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come </a:t>
            </a:r>
            <a:r>
              <a:rPr sz="2200" spc="-10" dirty="0">
                <a:latin typeface="Arial"/>
                <a:cs typeface="Arial"/>
              </a:rPr>
              <a:t>first?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7548" y="1259377"/>
            <a:ext cx="1629294" cy="22402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00800" y="1292532"/>
            <a:ext cx="1511935" cy="2141220"/>
            <a:chOff x="6400800" y="1292532"/>
            <a:chExt cx="1511935" cy="21412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800" y="1292532"/>
              <a:ext cx="1511708" cy="21234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00800" y="1292532"/>
              <a:ext cx="1511935" cy="640080"/>
            </a:xfrm>
            <a:custGeom>
              <a:avLst/>
              <a:gdLst/>
              <a:ahLst/>
              <a:cxnLst/>
              <a:rect l="l" t="t" r="r" b="b"/>
              <a:pathLst>
                <a:path w="1511934" h="640080">
                  <a:moveTo>
                    <a:pt x="151171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511710" y="640079"/>
                  </a:lnTo>
                  <a:lnTo>
                    <a:pt x="1511710" y="0"/>
                  </a:lnTo>
                  <a:close/>
                </a:path>
              </a:pathLst>
            </a:custGeom>
            <a:solidFill>
              <a:srgbClr val="C6E6E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2280" y="1300941"/>
              <a:ext cx="723207" cy="3823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8369" y="1566949"/>
              <a:ext cx="914400" cy="3823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0963" y="1941021"/>
              <a:ext cx="1001683" cy="3823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025" y="2310937"/>
              <a:ext cx="1051559" cy="3823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8494" y="2685010"/>
              <a:ext cx="1026621" cy="3782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2280" y="3054927"/>
              <a:ext cx="723207" cy="378229"/>
            </a:xfrm>
            <a:prstGeom prst="rect">
              <a:avLst/>
            </a:prstGeom>
          </p:spPr>
        </p:pic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396037" y="1287769"/>
          <a:ext cx="1521460" cy="212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351790" marR="338455" indent="95250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Order Checks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Transfer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Bills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  <a:solidFill>
                      <a:srgbClr val="C6E6E9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Register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Login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  <a:solidFill>
                      <a:srgbClr val="C6E6E9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22769" y="1508760"/>
            <a:ext cx="1463040" cy="11762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94869" y="1738180"/>
            <a:ext cx="855980" cy="657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200"/>
              </a:lnSpc>
              <a:spcBef>
                <a:spcPts val="130"/>
              </a:spcBef>
            </a:pPr>
            <a:r>
              <a:rPr sz="1400" dirty="0">
                <a:latin typeface="Arial"/>
                <a:cs typeface="Arial"/>
              </a:rPr>
              <a:t>PO: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want </a:t>
            </a:r>
            <a:r>
              <a:rPr sz="1400" dirty="0">
                <a:latin typeface="Arial"/>
                <a:cs typeface="Arial"/>
              </a:rPr>
              <a:t>“Pay </a:t>
            </a:r>
            <a:r>
              <a:rPr sz="1400" spc="-10" dirty="0">
                <a:latin typeface="Arial"/>
                <a:cs typeface="Arial"/>
              </a:rPr>
              <a:t>Bills” </a:t>
            </a:r>
            <a:r>
              <a:rPr sz="1400" spc="-20" dirty="0">
                <a:latin typeface="Arial"/>
                <a:cs typeface="Arial"/>
              </a:rPr>
              <a:t>now!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0367" y="4023359"/>
            <a:ext cx="3570604" cy="2078355"/>
            <a:chOff x="860367" y="4023359"/>
            <a:chExt cx="3570604" cy="207835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367" y="4023359"/>
              <a:ext cx="3570316" cy="20781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0113" y="4062412"/>
              <a:ext cx="3435349" cy="19462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95350" y="4057650"/>
            <a:ext cx="3444875" cy="1955800"/>
          </a:xfrm>
          <a:prstGeom prst="rect">
            <a:avLst/>
          </a:prstGeom>
          <a:ln w="9524">
            <a:solidFill>
              <a:srgbClr val="CBCBCB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82880">
              <a:lnSpc>
                <a:spcPts val="2840"/>
              </a:lnSpc>
              <a:spcBef>
                <a:spcPts val="459"/>
              </a:spcBef>
            </a:pP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prospect</a:t>
            </a:r>
            <a:endParaRPr sz="2400">
              <a:latin typeface="Comic Sans MS"/>
              <a:cs typeface="Comic Sans MS"/>
            </a:endParaRPr>
          </a:p>
          <a:p>
            <a:pPr marL="182880" marR="596900">
              <a:lnSpc>
                <a:spcPts val="2900"/>
              </a:lnSpc>
              <a:spcBef>
                <a:spcPts val="40"/>
              </a:spcBef>
            </a:pP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register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25" dirty="0">
                <a:solidFill>
                  <a:srgbClr val="0000C8"/>
                </a:solidFill>
                <a:latin typeface="Comic Sans MS"/>
                <a:cs typeface="Comic Sans MS"/>
              </a:rPr>
              <a:t>can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execute</a:t>
            </a:r>
            <a:r>
              <a:rPr sz="2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electronic transactions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9406" y="4010890"/>
            <a:ext cx="3570604" cy="2082800"/>
            <a:chOff x="4609406" y="4010890"/>
            <a:chExt cx="3570604" cy="208280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9406" y="4010890"/>
              <a:ext cx="3570316" cy="20823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1375" y="4052888"/>
              <a:ext cx="3435348" cy="19462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646611" y="4048126"/>
            <a:ext cx="3444875" cy="1955800"/>
          </a:xfrm>
          <a:prstGeom prst="rect">
            <a:avLst/>
          </a:prstGeom>
          <a:ln w="9524">
            <a:solidFill>
              <a:srgbClr val="CBCBCB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61290">
              <a:lnSpc>
                <a:spcPts val="2840"/>
              </a:lnSpc>
              <a:spcBef>
                <a:spcPts val="710"/>
              </a:spcBef>
            </a:pP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4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4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20" dirty="0">
                <a:solidFill>
                  <a:srgbClr val="0000C8"/>
                </a:solidFill>
                <a:latin typeface="Comic Sans MS"/>
                <a:cs typeface="Comic Sans MS"/>
              </a:rPr>
              <a:t>user</a:t>
            </a:r>
            <a:endParaRPr sz="2400">
              <a:latin typeface="Comic Sans MS"/>
              <a:cs typeface="Comic Sans MS"/>
            </a:endParaRPr>
          </a:p>
          <a:p>
            <a:pPr marL="161290" marR="715645">
              <a:lnSpc>
                <a:spcPts val="2900"/>
              </a:lnSpc>
              <a:spcBef>
                <a:spcPts val="40"/>
              </a:spcBef>
            </a:pP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4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pay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20" dirty="0">
                <a:solidFill>
                  <a:srgbClr val="0000C8"/>
                </a:solidFill>
                <a:latin typeface="Comic Sans MS"/>
                <a:cs typeface="Comic Sans MS"/>
              </a:rPr>
              <a:t>bills 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online</a:t>
            </a:r>
            <a:endParaRPr sz="2400">
              <a:latin typeface="Comic Sans MS"/>
              <a:cs typeface="Comic Sans MS"/>
            </a:endParaRPr>
          </a:p>
          <a:p>
            <a:pPr marL="161290" marR="411480">
              <a:lnSpc>
                <a:spcPts val="2900"/>
              </a:lnSpc>
            </a:pP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4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don’t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400" spc="-20" dirty="0">
                <a:solidFill>
                  <a:srgbClr val="0000C8"/>
                </a:solidFill>
                <a:latin typeface="Comic Sans MS"/>
                <a:cs typeface="Comic Sans MS"/>
              </a:rPr>
              <a:t>have </a:t>
            </a:r>
            <a:r>
              <a:rPr sz="2400" dirty="0">
                <a:solidFill>
                  <a:srgbClr val="0000C8"/>
                </a:solidFill>
                <a:latin typeface="Comic Sans MS"/>
                <a:cs typeface="Comic Sans MS"/>
              </a:rPr>
              <a:t>to write </a:t>
            </a:r>
            <a:r>
              <a:rPr sz="2400" spc="-10" dirty="0">
                <a:solidFill>
                  <a:srgbClr val="0000C8"/>
                </a:solidFill>
                <a:latin typeface="Comic Sans MS"/>
                <a:cs typeface="Comic Sans MS"/>
              </a:rPr>
              <a:t>checks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2984" y="109062"/>
            <a:ext cx="706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Negotiable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18166" y="972590"/>
            <a:ext cx="2826385" cy="2078355"/>
            <a:chOff x="6118166" y="972590"/>
            <a:chExt cx="2826385" cy="2078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166" y="1384068"/>
              <a:ext cx="2502131" cy="16667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887" y="1471613"/>
              <a:ext cx="2316161" cy="14938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1086" y="972590"/>
              <a:ext cx="2323406" cy="96011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3540" y="1252220"/>
            <a:ext cx="551243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4734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Leaving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room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give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take and </a:t>
            </a:r>
            <a:r>
              <a:rPr sz="2000" spc="-10" dirty="0">
                <a:latin typeface="Arial"/>
                <a:cs typeface="Arial"/>
              </a:rPr>
              <a:t>decide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details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 you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 more </a:t>
            </a:r>
            <a:r>
              <a:rPr sz="2000" spc="-10" dirty="0">
                <a:latin typeface="Arial"/>
                <a:cs typeface="Arial"/>
              </a:rPr>
              <a:t>context</a:t>
            </a:r>
            <a:endParaRPr sz="2000">
              <a:latin typeface="Arial"/>
              <a:cs typeface="Arial"/>
            </a:endParaRPr>
          </a:p>
          <a:p>
            <a:pPr marL="748665" marR="555625" indent="-279400">
              <a:lnSpc>
                <a:spcPct val="100000"/>
              </a:lnSpc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	High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priorities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stories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 be </a:t>
            </a:r>
            <a:r>
              <a:rPr sz="2000" spc="-20" dirty="0">
                <a:latin typeface="Arial"/>
                <a:cs typeface="Arial"/>
              </a:rPr>
              <a:t>more </a:t>
            </a:r>
            <a:r>
              <a:rPr sz="2000" dirty="0">
                <a:latin typeface="Arial"/>
                <a:cs typeface="Arial"/>
              </a:rPr>
              <a:t>precisely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defined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tabLst>
                <a:tab pos="755015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Low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priority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stories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 more </a:t>
            </a:r>
            <a:r>
              <a:rPr sz="2000" spc="-20" dirty="0">
                <a:latin typeface="Arial"/>
                <a:cs typeface="Arial"/>
              </a:rPr>
              <a:t>play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1850" y="3071552"/>
            <a:ext cx="4289425" cy="2486025"/>
            <a:chOff x="261850" y="3071552"/>
            <a:chExt cx="4289425" cy="24860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50" y="3071552"/>
              <a:ext cx="4289367" cy="2485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624" y="3111500"/>
              <a:ext cx="4152898" cy="23510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6862" y="3106737"/>
              <a:ext cx="4162425" cy="2360930"/>
            </a:xfrm>
            <a:custGeom>
              <a:avLst/>
              <a:gdLst/>
              <a:ahLst/>
              <a:cxnLst/>
              <a:rect l="l" t="t" r="r" b="b"/>
              <a:pathLst>
                <a:path w="4162425" h="2360929">
                  <a:moveTo>
                    <a:pt x="0" y="0"/>
                  </a:moveTo>
                  <a:lnTo>
                    <a:pt x="4162423" y="0"/>
                  </a:lnTo>
                  <a:lnTo>
                    <a:pt x="4162423" y="2360611"/>
                  </a:lnTo>
                  <a:lnTo>
                    <a:pt x="0" y="23606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4202" y="3550097"/>
            <a:ext cx="3594100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driver</a:t>
            </a:r>
            <a:endParaRPr sz="2200">
              <a:latin typeface="Comic Sans MS"/>
              <a:cs typeface="Comic Sans MS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get</a:t>
            </a:r>
            <a:r>
              <a:rPr sz="2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directions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25" dirty="0">
                <a:solidFill>
                  <a:srgbClr val="0000C8"/>
                </a:solidFill>
                <a:latin typeface="Comic Sans MS"/>
                <a:cs typeface="Comic Sans MS"/>
              </a:rPr>
              <a:t>to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conveniently</a:t>
            </a:r>
            <a:r>
              <a:rPr sz="22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located</a:t>
            </a:r>
            <a:r>
              <a:rPr sz="22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stores</a:t>
            </a:r>
            <a:endParaRPr sz="2200">
              <a:latin typeface="Comic Sans MS"/>
              <a:cs typeface="Comic Sans MS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that I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get there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quickly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13127" y="1089492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Essence </a:t>
            </a:r>
            <a:r>
              <a:rPr sz="1800" spc="-10" dirty="0">
                <a:latin typeface="Arial"/>
                <a:cs typeface="Arial"/>
              </a:rPr>
              <a:t>today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5321" y="2506287"/>
            <a:ext cx="1841268" cy="7606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069677" y="2573311"/>
            <a:ext cx="7245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39700" marR="5080" indent="-127635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latin typeface="Arial"/>
                <a:cs typeface="Arial"/>
              </a:rPr>
              <a:t>Details later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14057" y="3466407"/>
            <a:ext cx="4380865" cy="2618740"/>
            <a:chOff x="4414057" y="3466407"/>
            <a:chExt cx="4380865" cy="26187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4057" y="3466407"/>
              <a:ext cx="4289367" cy="24855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4524" y="3505200"/>
              <a:ext cx="4152898" cy="23510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49761" y="3500437"/>
              <a:ext cx="4162425" cy="2360930"/>
            </a:xfrm>
            <a:custGeom>
              <a:avLst/>
              <a:gdLst/>
              <a:ahLst/>
              <a:cxnLst/>
              <a:rect l="l" t="t" r="r" b="b"/>
              <a:pathLst>
                <a:path w="4162425" h="2360929">
                  <a:moveTo>
                    <a:pt x="0" y="0"/>
                  </a:moveTo>
                  <a:lnTo>
                    <a:pt x="4162423" y="0"/>
                  </a:lnTo>
                  <a:lnTo>
                    <a:pt x="4162423" y="2360611"/>
                  </a:lnTo>
                  <a:lnTo>
                    <a:pt x="0" y="23606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478" y="4605250"/>
              <a:ext cx="3811384" cy="147966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614965" y="3612608"/>
            <a:ext cx="3858260" cy="231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2455">
              <a:lnSpc>
                <a:spcPct val="99700"/>
              </a:lnSpc>
              <a:spcBef>
                <a:spcPts val="105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Acceptance</a:t>
            </a:r>
            <a:r>
              <a:rPr sz="2200" spc="-5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Criteria: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Show</a:t>
            </a:r>
            <a:r>
              <a:rPr sz="2200" spc="-3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locations</a:t>
            </a:r>
            <a:r>
              <a:rPr sz="22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on</a:t>
            </a:r>
            <a:r>
              <a:rPr sz="22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25" dirty="0">
                <a:solidFill>
                  <a:srgbClr val="0000C8"/>
                </a:solidFill>
                <a:latin typeface="Comic Sans MS"/>
                <a:cs typeface="Comic Sans MS"/>
              </a:rPr>
              <a:t>map </a:t>
            </a:r>
            <a:r>
              <a:rPr sz="2200" strike="sngStrike" dirty="0">
                <a:solidFill>
                  <a:srgbClr val="0000C8"/>
                </a:solidFill>
                <a:latin typeface="Comic Sans MS"/>
                <a:cs typeface="Comic Sans MS"/>
              </a:rPr>
              <a:t>Show</a:t>
            </a:r>
            <a:r>
              <a:rPr sz="2200" strike="sngStrike" spc="-3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trike="sngStrike" dirty="0">
                <a:solidFill>
                  <a:srgbClr val="0000C8"/>
                </a:solidFill>
                <a:latin typeface="Comic Sans MS"/>
                <a:cs typeface="Comic Sans MS"/>
              </a:rPr>
              <a:t>locations</a:t>
            </a:r>
            <a:r>
              <a:rPr sz="2200" strike="sngStrike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trike="sngStrike" dirty="0">
                <a:solidFill>
                  <a:srgbClr val="0000C8"/>
                </a:solidFill>
                <a:latin typeface="Comic Sans MS"/>
                <a:cs typeface="Comic Sans MS"/>
              </a:rPr>
              <a:t>on</a:t>
            </a:r>
            <a:r>
              <a:rPr sz="2200" strike="sngStrike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trike="sngStrike" spc="-10" dirty="0">
                <a:solidFill>
                  <a:srgbClr val="0000C8"/>
                </a:solidFill>
                <a:latin typeface="Comic Sans MS"/>
                <a:cs typeface="Comic Sans MS"/>
              </a:rPr>
              <a:t>Google</a:t>
            </a:r>
            <a:r>
              <a:rPr sz="2200" strike="noStrike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trike="sngStrike" spc="-20" dirty="0">
                <a:solidFill>
                  <a:srgbClr val="0000C8"/>
                </a:solidFill>
                <a:latin typeface="Comic Sans MS"/>
                <a:cs typeface="Comic Sans MS"/>
              </a:rPr>
              <a:t>Maps</a:t>
            </a:r>
            <a:endParaRPr sz="2200">
              <a:latin typeface="Comic Sans MS"/>
              <a:cs typeface="Comic Sans MS"/>
            </a:endParaRPr>
          </a:p>
          <a:p>
            <a:pPr marL="655955" marR="5080" algn="ctr">
              <a:lnSpc>
                <a:spcPct val="99500"/>
              </a:lnSpc>
              <a:spcBef>
                <a:spcPts val="1065"/>
              </a:spcBef>
            </a:pPr>
            <a:r>
              <a:rPr sz="1800" dirty="0">
                <a:latin typeface="Arial"/>
                <a:cs typeface="Arial"/>
              </a:rPr>
              <a:t>Defer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details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until 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 </a:t>
            </a:r>
            <a:r>
              <a:rPr sz="1800" spc="-10" dirty="0">
                <a:latin typeface="Arial"/>
                <a:cs typeface="Arial"/>
              </a:rPr>
              <a:t>close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building,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case </a:t>
            </a:r>
            <a:r>
              <a:rPr sz="1800" spc="-10" dirty="0">
                <a:latin typeface="Arial"/>
                <a:cs typeface="Arial"/>
              </a:rPr>
              <a:t>update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acceptance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criteria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1361" y="109062"/>
            <a:ext cx="660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Valuable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4487" y="1492251"/>
            <a:ext cx="8518525" cy="2811780"/>
            <a:chOff x="344487" y="1492251"/>
            <a:chExt cx="8518525" cy="2811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797" y="3098800"/>
              <a:ext cx="2061213" cy="12049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7188" y="1504951"/>
              <a:ext cx="6911975" cy="2574925"/>
            </a:xfrm>
            <a:custGeom>
              <a:avLst/>
              <a:gdLst/>
              <a:ahLst/>
              <a:cxnLst/>
              <a:rect l="l" t="t" r="r" b="b"/>
              <a:pathLst>
                <a:path w="6911975" h="2574925">
                  <a:moveTo>
                    <a:pt x="6911973" y="0"/>
                  </a:moveTo>
                  <a:lnTo>
                    <a:pt x="0" y="0"/>
                  </a:lnTo>
                  <a:lnTo>
                    <a:pt x="0" y="2574923"/>
                  </a:lnTo>
                  <a:lnTo>
                    <a:pt x="6911973" y="2574923"/>
                  </a:lnTo>
                  <a:lnTo>
                    <a:pt x="6911973" y="0"/>
                  </a:lnTo>
                  <a:close/>
                </a:path>
              </a:pathLst>
            </a:custGeom>
            <a:solidFill>
              <a:srgbClr val="E9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187" y="1504951"/>
              <a:ext cx="6911975" cy="2574925"/>
            </a:xfrm>
            <a:custGeom>
              <a:avLst/>
              <a:gdLst/>
              <a:ahLst/>
              <a:cxnLst/>
              <a:rect l="l" t="t" r="r" b="b"/>
              <a:pathLst>
                <a:path w="6911975" h="2574925">
                  <a:moveTo>
                    <a:pt x="0" y="0"/>
                  </a:moveTo>
                  <a:lnTo>
                    <a:pt x="6911973" y="0"/>
                  </a:lnTo>
                  <a:lnTo>
                    <a:pt x="6911973" y="2574924"/>
                  </a:lnTo>
                  <a:lnTo>
                    <a:pt x="0" y="257492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AB3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59" y="1500446"/>
              <a:ext cx="3952702" cy="22402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988" y="1539876"/>
              <a:ext cx="3816349" cy="21050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225" y="1535113"/>
              <a:ext cx="3825875" cy="2114550"/>
            </a:xfrm>
            <a:custGeom>
              <a:avLst/>
              <a:gdLst/>
              <a:ahLst/>
              <a:cxnLst/>
              <a:rect l="l" t="t" r="r" b="b"/>
              <a:pathLst>
                <a:path w="3825875" h="2114550">
                  <a:moveTo>
                    <a:pt x="0" y="0"/>
                  </a:moveTo>
                  <a:lnTo>
                    <a:pt x="3825873" y="0"/>
                  </a:lnTo>
                  <a:lnTo>
                    <a:pt x="3825873" y="2114549"/>
                  </a:lnTo>
                  <a:lnTo>
                    <a:pt x="0" y="21145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1023620"/>
            <a:ext cx="7113905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must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 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user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Arial"/>
              <a:cs typeface="Arial"/>
            </a:endParaRPr>
          </a:p>
          <a:p>
            <a:pPr marL="205740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user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820" y="2007013"/>
            <a:ext cx="27355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have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my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previous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orders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stored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in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database</a:t>
            </a:r>
            <a:endParaRPr sz="2000">
              <a:latin typeface="Comic Sans MS"/>
              <a:cs typeface="Comic Sans MS"/>
            </a:endParaRPr>
          </a:p>
          <a:p>
            <a:pPr marL="12700" marR="224154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they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will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be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there permanently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08465" y="1837112"/>
            <a:ext cx="3952875" cy="2240280"/>
            <a:chOff x="3308465" y="1837112"/>
            <a:chExt cx="3952875" cy="22402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8465" y="1837112"/>
              <a:ext cx="3952702" cy="22402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9624" y="1879599"/>
              <a:ext cx="3816348" cy="21050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44862" y="1874837"/>
              <a:ext cx="3825875" cy="2114550"/>
            </a:xfrm>
            <a:custGeom>
              <a:avLst/>
              <a:gdLst/>
              <a:ahLst/>
              <a:cxnLst/>
              <a:rect l="l" t="t" r="r" b="b"/>
              <a:pathLst>
                <a:path w="3825875" h="2114550">
                  <a:moveTo>
                    <a:pt x="0" y="0"/>
                  </a:moveTo>
                  <a:lnTo>
                    <a:pt x="3825873" y="0"/>
                  </a:lnTo>
                  <a:lnTo>
                    <a:pt x="3825873" y="2114549"/>
                  </a:lnTo>
                  <a:lnTo>
                    <a:pt x="0" y="21145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94830" y="2228693"/>
            <a:ext cx="32702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repeat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access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old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orders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that I can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quickly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4830" y="3143093"/>
            <a:ext cx="3355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purchase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same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products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94830" y="3447893"/>
            <a:ext cx="624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again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44800" y="4176712"/>
            <a:ext cx="6002655" cy="1843405"/>
          </a:xfrm>
          <a:custGeom>
            <a:avLst/>
            <a:gdLst/>
            <a:ahLst/>
            <a:cxnLst/>
            <a:rect l="l" t="t" r="r" b="b"/>
            <a:pathLst>
              <a:path w="6002655" h="1843404">
                <a:moveTo>
                  <a:pt x="6002336" y="0"/>
                </a:moveTo>
                <a:lnTo>
                  <a:pt x="0" y="0"/>
                </a:lnTo>
                <a:lnTo>
                  <a:pt x="0" y="1843087"/>
                </a:lnTo>
                <a:lnTo>
                  <a:pt x="6002336" y="1843087"/>
                </a:lnTo>
                <a:lnTo>
                  <a:pt x="6002336" y="0"/>
                </a:lnTo>
                <a:close/>
              </a:path>
            </a:pathLst>
          </a:custGeom>
          <a:solidFill>
            <a:srgbClr val="E9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44800" y="4176712"/>
            <a:ext cx="6002655" cy="1843405"/>
          </a:xfrm>
          <a:prstGeom prst="rect">
            <a:avLst/>
          </a:prstGeom>
          <a:ln w="25399">
            <a:solidFill>
              <a:srgbClr val="9AB3B6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3280410" marR="392430" algn="ctr">
              <a:lnSpc>
                <a:spcPct val="99500"/>
              </a:lnSpc>
              <a:spcBef>
                <a:spcPts val="1600"/>
              </a:spcBef>
            </a:pPr>
            <a:r>
              <a:rPr sz="2400" dirty="0">
                <a:latin typeface="Arial"/>
                <a:cs typeface="Arial"/>
              </a:rPr>
              <a:t>There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clearly 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40" dirty="0">
                <a:latin typeface="Arial"/>
                <a:cs typeface="Arial"/>
              </a:rPr>
              <a:t>user, </a:t>
            </a:r>
            <a:r>
              <a:rPr sz="2400" dirty="0">
                <a:latin typeface="Arial"/>
                <a:cs typeface="Arial"/>
              </a:rPr>
              <a:t>but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 </a:t>
            </a:r>
            <a:r>
              <a:rPr sz="2400" spc="-10" dirty="0">
                <a:latin typeface="Arial"/>
                <a:cs typeface="Arial"/>
              </a:rPr>
              <a:t>value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business?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92582" y="4235334"/>
            <a:ext cx="3021965" cy="1766570"/>
            <a:chOff x="2992582" y="4235334"/>
            <a:chExt cx="3021965" cy="176657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2582" y="4235334"/>
              <a:ext cx="3021676" cy="17664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3712" y="4275138"/>
              <a:ext cx="2887661" cy="163353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28950" y="4270376"/>
            <a:ext cx="2897505" cy="1643380"/>
          </a:xfrm>
          <a:prstGeom prst="rect">
            <a:avLst/>
          </a:prstGeom>
          <a:ln w="9524">
            <a:solidFill>
              <a:srgbClr val="CBCBCB"/>
            </a:solidFill>
          </a:ln>
        </p:spPr>
        <p:txBody>
          <a:bodyPr vert="horz" wrap="square" lIns="0" tIns="29083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29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2000">
              <a:latin typeface="Comic Sans MS"/>
              <a:cs typeface="Comic Sans MS"/>
            </a:endParaRPr>
          </a:p>
          <a:p>
            <a:pPr marL="114300" marR="598170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75%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off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all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purchases</a:t>
            </a:r>
            <a:endParaRPr sz="2000">
              <a:latin typeface="Comic Sans MS"/>
              <a:cs typeface="Comic Sans MS"/>
            </a:endParaRPr>
          </a:p>
          <a:p>
            <a:pPr marL="114300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can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save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money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191" y="109062"/>
            <a:ext cx="83350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Estimable/Small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6626"/>
            <a:ext cx="4830762" cy="44640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39" y="1017270"/>
            <a:ext cx="560641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If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can’t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estimate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either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large,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too </a:t>
            </a:r>
            <a:r>
              <a:rPr sz="2000" dirty="0">
                <a:latin typeface="Arial"/>
                <a:cs typeface="Arial"/>
              </a:rPr>
              <a:t>vague,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too risky,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 combination </a:t>
            </a:r>
            <a:r>
              <a:rPr sz="2000" spc="-10" dirty="0">
                <a:latin typeface="Arial"/>
                <a:cs typeface="Arial"/>
              </a:rPr>
              <a:t>thereof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Solutions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include adding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acceptance </a:t>
            </a:r>
            <a:r>
              <a:rPr sz="2000" spc="-10" dirty="0">
                <a:latin typeface="Arial"/>
                <a:cs typeface="Arial"/>
              </a:rPr>
              <a:t>criteria,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2045970"/>
            <a:ext cx="4176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splitting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story,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better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876" y="2552007"/>
            <a:ext cx="3632835" cy="2327910"/>
            <a:chOff x="49876" y="2552007"/>
            <a:chExt cx="3632835" cy="23279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76" y="2552007"/>
              <a:ext cx="3632661" cy="23275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75" y="2592388"/>
              <a:ext cx="3494087" cy="21939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312" y="2587626"/>
              <a:ext cx="3503929" cy="2203450"/>
            </a:xfrm>
            <a:custGeom>
              <a:avLst/>
              <a:gdLst/>
              <a:ahLst/>
              <a:cxnLst/>
              <a:rect l="l" t="t" r="r" b="b"/>
              <a:pathLst>
                <a:path w="3503929" h="2203450">
                  <a:moveTo>
                    <a:pt x="0" y="0"/>
                  </a:moveTo>
                  <a:lnTo>
                    <a:pt x="3503611" y="0"/>
                  </a:lnTo>
                  <a:lnTo>
                    <a:pt x="3503611" y="2203449"/>
                  </a:lnTo>
                  <a:lnTo>
                    <a:pt x="0" y="22034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772" y="2844412"/>
            <a:ext cx="33216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self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service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center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can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address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basic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772" y="3758812"/>
            <a:ext cx="3241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needs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24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by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7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by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365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from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772" y="4063612"/>
            <a:ext cx="141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my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compute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4086" y="4050391"/>
            <a:ext cx="122555" cy="3543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4"/>
              </a:spcBef>
            </a:pP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r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1345" y="2643448"/>
            <a:ext cx="1475508" cy="85205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785208" y="2801158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Too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big?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23559" y="4775661"/>
            <a:ext cx="2057400" cy="1301115"/>
            <a:chOff x="5623559" y="4775661"/>
            <a:chExt cx="2057400" cy="130111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3559" y="4775661"/>
              <a:ext cx="2057399" cy="13009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2612" y="4816474"/>
              <a:ext cx="1922461" cy="116363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657850" y="4811712"/>
            <a:ext cx="1932305" cy="1173480"/>
          </a:xfrm>
          <a:prstGeom prst="rect">
            <a:avLst/>
          </a:prstGeom>
          <a:ln w="9524">
            <a:solidFill>
              <a:srgbClr val="CBCBC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6364">
              <a:lnSpc>
                <a:spcPts val="1420"/>
              </a:lnSpc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1200">
              <a:latin typeface="Comic Sans MS"/>
              <a:cs typeface="Comic Sans MS"/>
            </a:endParaRPr>
          </a:p>
          <a:p>
            <a:pPr marL="126364" marR="201295">
              <a:lnSpc>
                <a:spcPts val="1400"/>
              </a:lnSpc>
              <a:spcBef>
                <a:spcPts val="6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see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25" dirty="0">
                <a:solidFill>
                  <a:srgbClr val="0000C8"/>
                </a:solidFill>
                <a:latin typeface="Comic Sans MS"/>
                <a:cs typeface="Comic Sans MS"/>
              </a:rPr>
              <a:t>my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canceled checks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online</a:t>
            </a:r>
            <a:endParaRPr sz="1200">
              <a:latin typeface="Comic Sans MS"/>
              <a:cs typeface="Comic Sans MS"/>
            </a:endParaRPr>
          </a:p>
          <a:p>
            <a:pPr marL="126364" marR="251460">
              <a:lnSpc>
                <a:spcPts val="140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can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confirm transactions</a:t>
            </a:r>
            <a:endParaRPr sz="12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924501" y="3483031"/>
            <a:ext cx="2057400" cy="1301115"/>
            <a:chOff x="6924501" y="3483031"/>
            <a:chExt cx="2057400" cy="130111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4501" y="3483031"/>
              <a:ext cx="2057400" cy="13009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949" y="3525838"/>
              <a:ext cx="1922462" cy="116363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961186" y="3521076"/>
              <a:ext cx="1932305" cy="1173480"/>
            </a:xfrm>
            <a:custGeom>
              <a:avLst/>
              <a:gdLst/>
              <a:ahLst/>
              <a:cxnLst/>
              <a:rect l="l" t="t" r="r" b="b"/>
              <a:pathLst>
                <a:path w="1932304" h="1173479">
                  <a:moveTo>
                    <a:pt x="0" y="0"/>
                  </a:moveTo>
                  <a:lnTo>
                    <a:pt x="1931987" y="0"/>
                  </a:lnTo>
                  <a:lnTo>
                    <a:pt x="1931987" y="1173162"/>
                  </a:lnTo>
                  <a:lnTo>
                    <a:pt x="0" y="1173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75264" y="3712848"/>
            <a:ext cx="1675764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1200">
              <a:latin typeface="Comic Sans MS"/>
              <a:cs typeface="Comic Sans MS"/>
            </a:endParaRPr>
          </a:p>
          <a:p>
            <a:pPr marL="12700" marR="5080">
              <a:lnSpc>
                <a:spcPts val="1400"/>
              </a:lnSpc>
              <a:spcBef>
                <a:spcPts val="6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stop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payment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on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check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so that I </a:t>
            </a:r>
            <a:r>
              <a:rPr sz="1200" spc="-25" dirty="0">
                <a:solidFill>
                  <a:srgbClr val="0000C8"/>
                </a:solidFill>
                <a:latin typeface="Comic Sans MS"/>
                <a:cs typeface="Comic Sans MS"/>
              </a:rPr>
              <a:t>an</a:t>
            </a:r>
            <a:endParaRPr sz="1200">
              <a:latin typeface="Comic Sans MS"/>
              <a:cs typeface="Comic Sans MS"/>
            </a:endParaRPr>
          </a:p>
          <a:p>
            <a:pPr marL="12700" marR="345440">
              <a:lnSpc>
                <a:spcPts val="140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prevent</a:t>
            </a:r>
            <a:r>
              <a:rPr sz="1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payment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made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in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error</a:t>
            </a:r>
            <a:endParaRPr sz="1200">
              <a:latin typeface="Comic Sans MS"/>
              <a:cs typeface="Comic Sans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11212" y="2248592"/>
            <a:ext cx="7302500" cy="3900170"/>
            <a:chOff x="811212" y="2248592"/>
            <a:chExt cx="7302500" cy="3900170"/>
          </a:xfrm>
        </p:grpSpPr>
        <p:sp>
          <p:nvSpPr>
            <p:cNvPr id="27" name="object 27"/>
            <p:cNvSpPr/>
            <p:nvPr/>
          </p:nvSpPr>
          <p:spPr>
            <a:xfrm>
              <a:off x="3193155" y="5092700"/>
              <a:ext cx="2428875" cy="1043305"/>
            </a:xfrm>
            <a:custGeom>
              <a:avLst/>
              <a:gdLst/>
              <a:ahLst/>
              <a:cxnLst/>
              <a:rect l="l" t="t" r="r" b="b"/>
              <a:pathLst>
                <a:path w="2428875" h="1043304">
                  <a:moveTo>
                    <a:pt x="2238871" y="0"/>
                  </a:moveTo>
                  <a:lnTo>
                    <a:pt x="1907030" y="260747"/>
                  </a:lnTo>
                  <a:lnTo>
                    <a:pt x="2037403" y="260747"/>
                  </a:lnTo>
                  <a:lnTo>
                    <a:pt x="2020728" y="289181"/>
                  </a:lnTo>
                  <a:lnTo>
                    <a:pt x="1982548" y="344960"/>
                  </a:lnTo>
                  <a:lnTo>
                    <a:pt x="1938108" y="399217"/>
                  </a:lnTo>
                  <a:lnTo>
                    <a:pt x="1887621" y="451872"/>
                  </a:lnTo>
                  <a:lnTo>
                    <a:pt x="1831300" y="502842"/>
                  </a:lnTo>
                  <a:lnTo>
                    <a:pt x="1801018" y="527670"/>
                  </a:lnTo>
                  <a:lnTo>
                    <a:pt x="1769358" y="552046"/>
                  </a:lnTo>
                  <a:lnTo>
                    <a:pt x="1736346" y="575960"/>
                  </a:lnTo>
                  <a:lnTo>
                    <a:pt x="1702009" y="599401"/>
                  </a:lnTo>
                  <a:lnTo>
                    <a:pt x="1666374" y="622361"/>
                  </a:lnTo>
                  <a:lnTo>
                    <a:pt x="1629467" y="644827"/>
                  </a:lnTo>
                  <a:lnTo>
                    <a:pt x="1591314" y="666791"/>
                  </a:lnTo>
                  <a:lnTo>
                    <a:pt x="1551944" y="688242"/>
                  </a:lnTo>
                  <a:lnTo>
                    <a:pt x="1511381" y="709169"/>
                  </a:lnTo>
                  <a:lnTo>
                    <a:pt x="1469653" y="729563"/>
                  </a:lnTo>
                  <a:lnTo>
                    <a:pt x="1426787" y="749414"/>
                  </a:lnTo>
                  <a:lnTo>
                    <a:pt x="1382809" y="768710"/>
                  </a:lnTo>
                  <a:lnTo>
                    <a:pt x="1337745" y="787442"/>
                  </a:lnTo>
                  <a:lnTo>
                    <a:pt x="1291624" y="805600"/>
                  </a:lnTo>
                  <a:lnTo>
                    <a:pt x="1244470" y="823173"/>
                  </a:lnTo>
                  <a:lnTo>
                    <a:pt x="1196311" y="840152"/>
                  </a:lnTo>
                  <a:lnTo>
                    <a:pt x="1147174" y="856525"/>
                  </a:lnTo>
                  <a:lnTo>
                    <a:pt x="1097085" y="872284"/>
                  </a:lnTo>
                  <a:lnTo>
                    <a:pt x="1046070" y="887417"/>
                  </a:lnTo>
                  <a:lnTo>
                    <a:pt x="994157" y="901914"/>
                  </a:lnTo>
                  <a:lnTo>
                    <a:pt x="941373" y="915765"/>
                  </a:lnTo>
                  <a:lnTo>
                    <a:pt x="887743" y="928961"/>
                  </a:lnTo>
                  <a:lnTo>
                    <a:pt x="833294" y="941490"/>
                  </a:lnTo>
                  <a:lnTo>
                    <a:pt x="778054" y="953342"/>
                  </a:lnTo>
                  <a:lnTo>
                    <a:pt x="722048" y="964508"/>
                  </a:lnTo>
                  <a:lnTo>
                    <a:pt x="665304" y="974977"/>
                  </a:lnTo>
                  <a:lnTo>
                    <a:pt x="607848" y="984739"/>
                  </a:lnTo>
                  <a:lnTo>
                    <a:pt x="549707" y="993783"/>
                  </a:lnTo>
                  <a:lnTo>
                    <a:pt x="490907" y="1002100"/>
                  </a:lnTo>
                  <a:lnTo>
                    <a:pt x="431475" y="1009679"/>
                  </a:lnTo>
                  <a:lnTo>
                    <a:pt x="371438" y="1016511"/>
                  </a:lnTo>
                  <a:lnTo>
                    <a:pt x="310823" y="1022584"/>
                  </a:lnTo>
                  <a:lnTo>
                    <a:pt x="249655" y="1027888"/>
                  </a:lnTo>
                  <a:lnTo>
                    <a:pt x="187962" y="1032414"/>
                  </a:lnTo>
                  <a:lnTo>
                    <a:pt x="125771" y="1036151"/>
                  </a:lnTo>
                  <a:lnTo>
                    <a:pt x="63108" y="1039089"/>
                  </a:lnTo>
                  <a:lnTo>
                    <a:pt x="0" y="1041218"/>
                  </a:lnTo>
                  <a:lnTo>
                    <a:pt x="61490" y="1042498"/>
                  </a:lnTo>
                  <a:lnTo>
                    <a:pt x="122721" y="1042998"/>
                  </a:lnTo>
                  <a:lnTo>
                    <a:pt x="183669" y="1042724"/>
                  </a:lnTo>
                  <a:lnTo>
                    <a:pt x="244308" y="1041686"/>
                  </a:lnTo>
                  <a:lnTo>
                    <a:pt x="304613" y="1039893"/>
                  </a:lnTo>
                  <a:lnTo>
                    <a:pt x="364559" y="1037352"/>
                  </a:lnTo>
                  <a:lnTo>
                    <a:pt x="424121" y="1034073"/>
                  </a:lnTo>
                  <a:lnTo>
                    <a:pt x="483273" y="1030064"/>
                  </a:lnTo>
                  <a:lnTo>
                    <a:pt x="541990" y="1025333"/>
                  </a:lnTo>
                  <a:lnTo>
                    <a:pt x="600247" y="1019889"/>
                  </a:lnTo>
                  <a:lnTo>
                    <a:pt x="658019" y="1013741"/>
                  </a:lnTo>
                  <a:lnTo>
                    <a:pt x="715281" y="1006897"/>
                  </a:lnTo>
                  <a:lnTo>
                    <a:pt x="772007" y="999366"/>
                  </a:lnTo>
                  <a:lnTo>
                    <a:pt x="828173" y="991156"/>
                  </a:lnTo>
                  <a:lnTo>
                    <a:pt x="883752" y="982275"/>
                  </a:lnTo>
                  <a:lnTo>
                    <a:pt x="938721" y="972734"/>
                  </a:lnTo>
                  <a:lnTo>
                    <a:pt x="993053" y="962539"/>
                  </a:lnTo>
                  <a:lnTo>
                    <a:pt x="1046724" y="951699"/>
                  </a:lnTo>
                  <a:lnTo>
                    <a:pt x="1099709" y="940224"/>
                  </a:lnTo>
                  <a:lnTo>
                    <a:pt x="1151981" y="928121"/>
                  </a:lnTo>
                  <a:lnTo>
                    <a:pt x="1203517" y="915400"/>
                  </a:lnTo>
                  <a:lnTo>
                    <a:pt x="1254290" y="902068"/>
                  </a:lnTo>
                  <a:lnTo>
                    <a:pt x="1304276" y="888134"/>
                  </a:lnTo>
                  <a:lnTo>
                    <a:pt x="1353450" y="873607"/>
                  </a:lnTo>
                  <a:lnTo>
                    <a:pt x="1401785" y="858496"/>
                  </a:lnTo>
                  <a:lnTo>
                    <a:pt x="1449258" y="842808"/>
                  </a:lnTo>
                  <a:lnTo>
                    <a:pt x="1495843" y="826553"/>
                  </a:lnTo>
                  <a:lnTo>
                    <a:pt x="1541514" y="809739"/>
                  </a:lnTo>
                  <a:lnTo>
                    <a:pt x="1586247" y="792375"/>
                  </a:lnTo>
                  <a:lnTo>
                    <a:pt x="1630016" y="774468"/>
                  </a:lnTo>
                  <a:lnTo>
                    <a:pt x="1672796" y="756029"/>
                  </a:lnTo>
                  <a:lnTo>
                    <a:pt x="1714563" y="737064"/>
                  </a:lnTo>
                  <a:lnTo>
                    <a:pt x="1755290" y="717584"/>
                  </a:lnTo>
                  <a:lnTo>
                    <a:pt x="1794952" y="697595"/>
                  </a:lnTo>
                  <a:lnTo>
                    <a:pt x="1833525" y="677108"/>
                  </a:lnTo>
                  <a:lnTo>
                    <a:pt x="1870983" y="656130"/>
                  </a:lnTo>
                  <a:lnTo>
                    <a:pt x="1907302" y="634670"/>
                  </a:lnTo>
                  <a:lnTo>
                    <a:pt x="1942455" y="612736"/>
                  </a:lnTo>
                  <a:lnTo>
                    <a:pt x="1976417" y="590338"/>
                  </a:lnTo>
                  <a:lnTo>
                    <a:pt x="2009165" y="567483"/>
                  </a:lnTo>
                  <a:lnTo>
                    <a:pt x="2040671" y="544181"/>
                  </a:lnTo>
                  <a:lnTo>
                    <a:pt x="2070912" y="520439"/>
                  </a:lnTo>
                  <a:lnTo>
                    <a:pt x="2127494" y="471673"/>
                  </a:lnTo>
                  <a:lnTo>
                    <a:pt x="2178711" y="421252"/>
                  </a:lnTo>
                  <a:lnTo>
                    <a:pt x="2224360" y="369245"/>
                  </a:lnTo>
                  <a:lnTo>
                    <a:pt x="2264241" y="315720"/>
                  </a:lnTo>
                  <a:lnTo>
                    <a:pt x="2298151" y="260747"/>
                  </a:lnTo>
                  <a:lnTo>
                    <a:pt x="2428524" y="260747"/>
                  </a:lnTo>
                  <a:lnTo>
                    <a:pt x="2238871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3912" y="5092700"/>
              <a:ext cx="2499995" cy="1043305"/>
            </a:xfrm>
            <a:custGeom>
              <a:avLst/>
              <a:gdLst/>
              <a:ahLst/>
              <a:cxnLst/>
              <a:rect l="l" t="t" r="r" b="b"/>
              <a:pathLst>
                <a:path w="2499995" h="1043304">
                  <a:moveTo>
                    <a:pt x="260747" y="0"/>
                  </a:moveTo>
                  <a:lnTo>
                    <a:pt x="0" y="0"/>
                  </a:lnTo>
                  <a:lnTo>
                    <a:pt x="921" y="30214"/>
                  </a:lnTo>
                  <a:lnTo>
                    <a:pt x="8217" y="89993"/>
                  </a:lnTo>
                  <a:lnTo>
                    <a:pt x="22620" y="148826"/>
                  </a:lnTo>
                  <a:lnTo>
                    <a:pt x="43929" y="206622"/>
                  </a:lnTo>
                  <a:lnTo>
                    <a:pt x="71945" y="263288"/>
                  </a:lnTo>
                  <a:lnTo>
                    <a:pt x="106470" y="318731"/>
                  </a:lnTo>
                  <a:lnTo>
                    <a:pt x="147304" y="372858"/>
                  </a:lnTo>
                  <a:lnTo>
                    <a:pt x="194249" y="425576"/>
                  </a:lnTo>
                  <a:lnTo>
                    <a:pt x="247104" y="476793"/>
                  </a:lnTo>
                  <a:lnTo>
                    <a:pt x="305671" y="526416"/>
                  </a:lnTo>
                  <a:lnTo>
                    <a:pt x="337034" y="550600"/>
                  </a:lnTo>
                  <a:lnTo>
                    <a:pt x="369751" y="574352"/>
                  </a:lnTo>
                  <a:lnTo>
                    <a:pt x="403796" y="597658"/>
                  </a:lnTo>
                  <a:lnTo>
                    <a:pt x="439144" y="620508"/>
                  </a:lnTo>
                  <a:lnTo>
                    <a:pt x="475772" y="642890"/>
                  </a:lnTo>
                  <a:lnTo>
                    <a:pt x="513653" y="664792"/>
                  </a:lnTo>
                  <a:lnTo>
                    <a:pt x="552762" y="686202"/>
                  </a:lnTo>
                  <a:lnTo>
                    <a:pt x="593076" y="707110"/>
                  </a:lnTo>
                  <a:lnTo>
                    <a:pt x="634569" y="727504"/>
                  </a:lnTo>
                  <a:lnTo>
                    <a:pt x="677216" y="747371"/>
                  </a:lnTo>
                  <a:lnTo>
                    <a:pt x="720992" y="766700"/>
                  </a:lnTo>
                  <a:lnTo>
                    <a:pt x="765873" y="785481"/>
                  </a:lnTo>
                  <a:lnTo>
                    <a:pt x="811833" y="803700"/>
                  </a:lnTo>
                  <a:lnTo>
                    <a:pt x="858847" y="821347"/>
                  </a:lnTo>
                  <a:lnTo>
                    <a:pt x="906892" y="838410"/>
                  </a:lnTo>
                  <a:lnTo>
                    <a:pt x="955941" y="854877"/>
                  </a:lnTo>
                  <a:lnTo>
                    <a:pt x="1005971" y="870737"/>
                  </a:lnTo>
                  <a:lnTo>
                    <a:pt x="1056955" y="885979"/>
                  </a:lnTo>
                  <a:lnTo>
                    <a:pt x="1108869" y="900589"/>
                  </a:lnTo>
                  <a:lnTo>
                    <a:pt x="1161689" y="914558"/>
                  </a:lnTo>
                  <a:lnTo>
                    <a:pt x="1215389" y="927873"/>
                  </a:lnTo>
                  <a:lnTo>
                    <a:pt x="1269945" y="940523"/>
                  </a:lnTo>
                  <a:lnTo>
                    <a:pt x="1325331" y="952496"/>
                  </a:lnTo>
                  <a:lnTo>
                    <a:pt x="1381523" y="963781"/>
                  </a:lnTo>
                  <a:lnTo>
                    <a:pt x="1438496" y="974365"/>
                  </a:lnTo>
                  <a:lnTo>
                    <a:pt x="1496224" y="984238"/>
                  </a:lnTo>
                  <a:lnTo>
                    <a:pt x="1554684" y="993388"/>
                  </a:lnTo>
                  <a:lnTo>
                    <a:pt x="1613850" y="1001803"/>
                  </a:lnTo>
                  <a:lnTo>
                    <a:pt x="1673697" y="1009471"/>
                  </a:lnTo>
                  <a:lnTo>
                    <a:pt x="1734201" y="1016382"/>
                  </a:lnTo>
                  <a:lnTo>
                    <a:pt x="1795335" y="1022523"/>
                  </a:lnTo>
                  <a:lnTo>
                    <a:pt x="1857077" y="1027883"/>
                  </a:lnTo>
                  <a:lnTo>
                    <a:pt x="1919400" y="1032450"/>
                  </a:lnTo>
                  <a:lnTo>
                    <a:pt x="1982280" y="1036213"/>
                  </a:lnTo>
                  <a:lnTo>
                    <a:pt x="2045692" y="1039159"/>
                  </a:lnTo>
                  <a:lnTo>
                    <a:pt x="2109611" y="1041279"/>
                  </a:lnTo>
                  <a:lnTo>
                    <a:pt x="2174012" y="1042559"/>
                  </a:lnTo>
                  <a:lnTo>
                    <a:pt x="2238871" y="1042988"/>
                  </a:lnTo>
                  <a:lnTo>
                    <a:pt x="2499617" y="1042988"/>
                  </a:lnTo>
                  <a:lnTo>
                    <a:pt x="2434759" y="1042559"/>
                  </a:lnTo>
                  <a:lnTo>
                    <a:pt x="2370358" y="1041279"/>
                  </a:lnTo>
                  <a:lnTo>
                    <a:pt x="2306439" y="1039159"/>
                  </a:lnTo>
                  <a:lnTo>
                    <a:pt x="2243027" y="1036213"/>
                  </a:lnTo>
                  <a:lnTo>
                    <a:pt x="2180147" y="1032450"/>
                  </a:lnTo>
                  <a:lnTo>
                    <a:pt x="2117824" y="1027883"/>
                  </a:lnTo>
                  <a:lnTo>
                    <a:pt x="2056082" y="1022523"/>
                  </a:lnTo>
                  <a:lnTo>
                    <a:pt x="1994947" y="1016382"/>
                  </a:lnTo>
                  <a:lnTo>
                    <a:pt x="1934444" y="1009471"/>
                  </a:lnTo>
                  <a:lnTo>
                    <a:pt x="1874597" y="1001803"/>
                  </a:lnTo>
                  <a:lnTo>
                    <a:pt x="1815431" y="993388"/>
                  </a:lnTo>
                  <a:lnTo>
                    <a:pt x="1756971" y="984238"/>
                  </a:lnTo>
                  <a:lnTo>
                    <a:pt x="1699243" y="974365"/>
                  </a:lnTo>
                  <a:lnTo>
                    <a:pt x="1642270" y="963781"/>
                  </a:lnTo>
                  <a:lnTo>
                    <a:pt x="1586078" y="952496"/>
                  </a:lnTo>
                  <a:lnTo>
                    <a:pt x="1530692" y="940523"/>
                  </a:lnTo>
                  <a:lnTo>
                    <a:pt x="1476136" y="927873"/>
                  </a:lnTo>
                  <a:lnTo>
                    <a:pt x="1422436" y="914558"/>
                  </a:lnTo>
                  <a:lnTo>
                    <a:pt x="1369616" y="900589"/>
                  </a:lnTo>
                  <a:lnTo>
                    <a:pt x="1317702" y="885979"/>
                  </a:lnTo>
                  <a:lnTo>
                    <a:pt x="1266718" y="870737"/>
                  </a:lnTo>
                  <a:lnTo>
                    <a:pt x="1216688" y="854877"/>
                  </a:lnTo>
                  <a:lnTo>
                    <a:pt x="1167639" y="838410"/>
                  </a:lnTo>
                  <a:lnTo>
                    <a:pt x="1119595" y="821347"/>
                  </a:lnTo>
                  <a:lnTo>
                    <a:pt x="1072580" y="803700"/>
                  </a:lnTo>
                  <a:lnTo>
                    <a:pt x="1026620" y="785481"/>
                  </a:lnTo>
                  <a:lnTo>
                    <a:pt x="981739" y="766700"/>
                  </a:lnTo>
                  <a:lnTo>
                    <a:pt x="937963" y="747371"/>
                  </a:lnTo>
                  <a:lnTo>
                    <a:pt x="895316" y="727504"/>
                  </a:lnTo>
                  <a:lnTo>
                    <a:pt x="853823" y="707110"/>
                  </a:lnTo>
                  <a:lnTo>
                    <a:pt x="813509" y="686202"/>
                  </a:lnTo>
                  <a:lnTo>
                    <a:pt x="774400" y="664792"/>
                  </a:lnTo>
                  <a:lnTo>
                    <a:pt x="736519" y="642890"/>
                  </a:lnTo>
                  <a:lnTo>
                    <a:pt x="699892" y="620508"/>
                  </a:lnTo>
                  <a:lnTo>
                    <a:pt x="664543" y="597658"/>
                  </a:lnTo>
                  <a:lnTo>
                    <a:pt x="630498" y="574352"/>
                  </a:lnTo>
                  <a:lnTo>
                    <a:pt x="597781" y="550600"/>
                  </a:lnTo>
                  <a:lnTo>
                    <a:pt x="566418" y="526416"/>
                  </a:lnTo>
                  <a:lnTo>
                    <a:pt x="536433" y="501809"/>
                  </a:lnTo>
                  <a:lnTo>
                    <a:pt x="480697" y="451378"/>
                  </a:lnTo>
                  <a:lnTo>
                    <a:pt x="430772" y="399399"/>
                  </a:lnTo>
                  <a:lnTo>
                    <a:pt x="386858" y="345965"/>
                  </a:lnTo>
                  <a:lnTo>
                    <a:pt x="349154" y="291168"/>
                  </a:lnTo>
                  <a:lnTo>
                    <a:pt x="317858" y="235102"/>
                  </a:lnTo>
                  <a:lnTo>
                    <a:pt x="293170" y="177860"/>
                  </a:lnTo>
                  <a:lnTo>
                    <a:pt x="275290" y="119533"/>
                  </a:lnTo>
                  <a:lnTo>
                    <a:pt x="264416" y="60216"/>
                  </a:lnTo>
                  <a:lnTo>
                    <a:pt x="261668" y="30214"/>
                  </a:lnTo>
                  <a:lnTo>
                    <a:pt x="260747" y="0"/>
                  </a:lnTo>
                  <a:close/>
                </a:path>
              </a:pathLst>
            </a:custGeom>
            <a:solidFill>
              <a:srgbClr val="A6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912" y="5092700"/>
              <a:ext cx="4798060" cy="1043305"/>
            </a:xfrm>
            <a:custGeom>
              <a:avLst/>
              <a:gdLst/>
              <a:ahLst/>
              <a:cxnLst/>
              <a:rect l="l" t="t" r="r" b="b"/>
              <a:pathLst>
                <a:path w="4798060" h="1043304">
                  <a:moveTo>
                    <a:pt x="2369243" y="1041217"/>
                  </a:moveTo>
                  <a:lnTo>
                    <a:pt x="2432351" y="1039089"/>
                  </a:lnTo>
                  <a:lnTo>
                    <a:pt x="2495014" y="1036150"/>
                  </a:lnTo>
                  <a:lnTo>
                    <a:pt x="2557206" y="1032413"/>
                  </a:lnTo>
                  <a:lnTo>
                    <a:pt x="2618898" y="1027888"/>
                  </a:lnTo>
                  <a:lnTo>
                    <a:pt x="2680066" y="1022583"/>
                  </a:lnTo>
                  <a:lnTo>
                    <a:pt x="2740681" y="1016510"/>
                  </a:lnTo>
                  <a:lnTo>
                    <a:pt x="2800718" y="1009679"/>
                  </a:lnTo>
                  <a:lnTo>
                    <a:pt x="2860150" y="1002100"/>
                  </a:lnTo>
                  <a:lnTo>
                    <a:pt x="2918950" y="993783"/>
                  </a:lnTo>
                  <a:lnTo>
                    <a:pt x="2977091" y="984738"/>
                  </a:lnTo>
                  <a:lnTo>
                    <a:pt x="3034547" y="974977"/>
                  </a:lnTo>
                  <a:lnTo>
                    <a:pt x="3091291" y="964508"/>
                  </a:lnTo>
                  <a:lnTo>
                    <a:pt x="3147297" y="953342"/>
                  </a:lnTo>
                  <a:lnTo>
                    <a:pt x="3202537" y="941489"/>
                  </a:lnTo>
                  <a:lnTo>
                    <a:pt x="3256986" y="928960"/>
                  </a:lnTo>
                  <a:lnTo>
                    <a:pt x="3310616" y="915765"/>
                  </a:lnTo>
                  <a:lnTo>
                    <a:pt x="3363400" y="901913"/>
                  </a:lnTo>
                  <a:lnTo>
                    <a:pt x="3415313" y="887416"/>
                  </a:lnTo>
                  <a:lnTo>
                    <a:pt x="3466328" y="872283"/>
                  </a:lnTo>
                  <a:lnTo>
                    <a:pt x="3516417" y="856525"/>
                  </a:lnTo>
                  <a:lnTo>
                    <a:pt x="3565554" y="840151"/>
                  </a:lnTo>
                  <a:lnTo>
                    <a:pt x="3613713" y="823173"/>
                  </a:lnTo>
                  <a:lnTo>
                    <a:pt x="3660867" y="805600"/>
                  </a:lnTo>
                  <a:lnTo>
                    <a:pt x="3706988" y="787442"/>
                  </a:lnTo>
                  <a:lnTo>
                    <a:pt x="3752052" y="768710"/>
                  </a:lnTo>
                  <a:lnTo>
                    <a:pt x="3796030" y="749413"/>
                  </a:lnTo>
                  <a:lnTo>
                    <a:pt x="3838896" y="729563"/>
                  </a:lnTo>
                  <a:lnTo>
                    <a:pt x="3880624" y="709169"/>
                  </a:lnTo>
                  <a:lnTo>
                    <a:pt x="3921186" y="688241"/>
                  </a:lnTo>
                  <a:lnTo>
                    <a:pt x="3960557" y="666791"/>
                  </a:lnTo>
                  <a:lnTo>
                    <a:pt x="3998710" y="644827"/>
                  </a:lnTo>
                  <a:lnTo>
                    <a:pt x="4035617" y="622360"/>
                  </a:lnTo>
                  <a:lnTo>
                    <a:pt x="4071252" y="599401"/>
                  </a:lnTo>
                  <a:lnTo>
                    <a:pt x="4105589" y="575959"/>
                  </a:lnTo>
                  <a:lnTo>
                    <a:pt x="4138601" y="552045"/>
                  </a:lnTo>
                  <a:lnTo>
                    <a:pt x="4170261" y="527669"/>
                  </a:lnTo>
                  <a:lnTo>
                    <a:pt x="4200543" y="502841"/>
                  </a:lnTo>
                  <a:lnTo>
                    <a:pt x="4229419" y="477572"/>
                  </a:lnTo>
                  <a:lnTo>
                    <a:pt x="4282850" y="425750"/>
                  </a:lnTo>
                  <a:lnTo>
                    <a:pt x="4330340" y="372283"/>
                  </a:lnTo>
                  <a:lnTo>
                    <a:pt x="4371677" y="317255"/>
                  </a:lnTo>
                  <a:lnTo>
                    <a:pt x="4406646" y="260746"/>
                  </a:lnTo>
                  <a:lnTo>
                    <a:pt x="4276273" y="260746"/>
                  </a:lnTo>
                  <a:lnTo>
                    <a:pt x="4608113" y="0"/>
                  </a:lnTo>
                  <a:lnTo>
                    <a:pt x="4797767" y="260746"/>
                  </a:lnTo>
                  <a:lnTo>
                    <a:pt x="4667393" y="260746"/>
                  </a:lnTo>
                  <a:lnTo>
                    <a:pt x="4650976" y="288765"/>
                  </a:lnTo>
                  <a:lnTo>
                    <a:pt x="4613474" y="343725"/>
                  </a:lnTo>
                  <a:lnTo>
                    <a:pt x="4569921" y="397187"/>
                  </a:lnTo>
                  <a:lnTo>
                    <a:pt x="4520524" y="449074"/>
                  </a:lnTo>
                  <a:lnTo>
                    <a:pt x="4465490" y="499313"/>
                  </a:lnTo>
                  <a:lnTo>
                    <a:pt x="4435924" y="523792"/>
                  </a:lnTo>
                  <a:lnTo>
                    <a:pt x="4405026" y="547830"/>
                  </a:lnTo>
                  <a:lnTo>
                    <a:pt x="4372822" y="571418"/>
                  </a:lnTo>
                  <a:lnTo>
                    <a:pt x="4339338" y="594548"/>
                  </a:lnTo>
                  <a:lnTo>
                    <a:pt x="4304600" y="617210"/>
                  </a:lnTo>
                  <a:lnTo>
                    <a:pt x="4268633" y="639395"/>
                  </a:lnTo>
                  <a:lnTo>
                    <a:pt x="4231465" y="661093"/>
                  </a:lnTo>
                  <a:lnTo>
                    <a:pt x="4193120" y="682294"/>
                  </a:lnTo>
                  <a:lnTo>
                    <a:pt x="4153624" y="702991"/>
                  </a:lnTo>
                  <a:lnTo>
                    <a:pt x="4113003" y="723172"/>
                  </a:lnTo>
                  <a:lnTo>
                    <a:pt x="4071283" y="742830"/>
                  </a:lnTo>
                  <a:lnTo>
                    <a:pt x="4028491" y="761954"/>
                  </a:lnTo>
                  <a:lnTo>
                    <a:pt x="3984651" y="780536"/>
                  </a:lnTo>
                  <a:lnTo>
                    <a:pt x="3939789" y="798565"/>
                  </a:lnTo>
                  <a:lnTo>
                    <a:pt x="3893932" y="816033"/>
                  </a:lnTo>
                  <a:lnTo>
                    <a:pt x="3847106" y="832930"/>
                  </a:lnTo>
                  <a:lnTo>
                    <a:pt x="3799336" y="849248"/>
                  </a:lnTo>
                  <a:lnTo>
                    <a:pt x="3750647" y="864976"/>
                  </a:lnTo>
                  <a:lnTo>
                    <a:pt x="3701067" y="880105"/>
                  </a:lnTo>
                  <a:lnTo>
                    <a:pt x="3650621" y="894626"/>
                  </a:lnTo>
                  <a:lnTo>
                    <a:pt x="3599334" y="908530"/>
                  </a:lnTo>
                  <a:lnTo>
                    <a:pt x="3547233" y="921807"/>
                  </a:lnTo>
                  <a:lnTo>
                    <a:pt x="3494343" y="934448"/>
                  </a:lnTo>
                  <a:lnTo>
                    <a:pt x="3440690" y="946443"/>
                  </a:lnTo>
                  <a:lnTo>
                    <a:pt x="3386301" y="957784"/>
                  </a:lnTo>
                  <a:lnTo>
                    <a:pt x="3331200" y="968461"/>
                  </a:lnTo>
                  <a:lnTo>
                    <a:pt x="3275414" y="978465"/>
                  </a:lnTo>
                  <a:lnTo>
                    <a:pt x="3218969" y="987785"/>
                  </a:lnTo>
                  <a:lnTo>
                    <a:pt x="3161891" y="996414"/>
                  </a:lnTo>
                  <a:lnTo>
                    <a:pt x="3104205" y="1004342"/>
                  </a:lnTo>
                  <a:lnTo>
                    <a:pt x="3045937" y="1011558"/>
                  </a:lnTo>
                  <a:lnTo>
                    <a:pt x="2987113" y="1018055"/>
                  </a:lnTo>
                  <a:lnTo>
                    <a:pt x="2927760" y="1023822"/>
                  </a:lnTo>
                  <a:lnTo>
                    <a:pt x="2867902" y="1028851"/>
                  </a:lnTo>
                  <a:lnTo>
                    <a:pt x="2807566" y="1033131"/>
                  </a:lnTo>
                  <a:lnTo>
                    <a:pt x="2746778" y="1036655"/>
                  </a:lnTo>
                  <a:lnTo>
                    <a:pt x="2685563" y="1039411"/>
                  </a:lnTo>
                  <a:lnTo>
                    <a:pt x="2623947" y="1041392"/>
                  </a:lnTo>
                  <a:lnTo>
                    <a:pt x="2561956" y="1042587"/>
                  </a:lnTo>
                  <a:lnTo>
                    <a:pt x="2499617" y="1042987"/>
                  </a:lnTo>
                  <a:lnTo>
                    <a:pt x="2238870" y="1042987"/>
                  </a:lnTo>
                  <a:lnTo>
                    <a:pt x="2174012" y="1042558"/>
                  </a:lnTo>
                  <a:lnTo>
                    <a:pt x="2109611" y="1041278"/>
                  </a:lnTo>
                  <a:lnTo>
                    <a:pt x="2045692" y="1039159"/>
                  </a:lnTo>
                  <a:lnTo>
                    <a:pt x="1982280" y="1036212"/>
                  </a:lnTo>
                  <a:lnTo>
                    <a:pt x="1919400" y="1032449"/>
                  </a:lnTo>
                  <a:lnTo>
                    <a:pt x="1857077" y="1027882"/>
                  </a:lnTo>
                  <a:lnTo>
                    <a:pt x="1795335" y="1022523"/>
                  </a:lnTo>
                  <a:lnTo>
                    <a:pt x="1734200" y="1016382"/>
                  </a:lnTo>
                  <a:lnTo>
                    <a:pt x="1673697" y="1009471"/>
                  </a:lnTo>
                  <a:lnTo>
                    <a:pt x="1613850" y="1001802"/>
                  </a:lnTo>
                  <a:lnTo>
                    <a:pt x="1554684" y="993387"/>
                  </a:lnTo>
                  <a:lnTo>
                    <a:pt x="1496224" y="984238"/>
                  </a:lnTo>
                  <a:lnTo>
                    <a:pt x="1438495" y="974365"/>
                  </a:lnTo>
                  <a:lnTo>
                    <a:pt x="1381523" y="963780"/>
                  </a:lnTo>
                  <a:lnTo>
                    <a:pt x="1325331" y="952495"/>
                  </a:lnTo>
                  <a:lnTo>
                    <a:pt x="1269945" y="940522"/>
                  </a:lnTo>
                  <a:lnTo>
                    <a:pt x="1215389" y="927873"/>
                  </a:lnTo>
                  <a:lnTo>
                    <a:pt x="1161689" y="914558"/>
                  </a:lnTo>
                  <a:lnTo>
                    <a:pt x="1108869" y="900589"/>
                  </a:lnTo>
                  <a:lnTo>
                    <a:pt x="1056955" y="885978"/>
                  </a:lnTo>
                  <a:lnTo>
                    <a:pt x="1005971" y="870737"/>
                  </a:lnTo>
                  <a:lnTo>
                    <a:pt x="955941" y="854877"/>
                  </a:lnTo>
                  <a:lnTo>
                    <a:pt x="906892" y="838410"/>
                  </a:lnTo>
                  <a:lnTo>
                    <a:pt x="858848" y="821347"/>
                  </a:lnTo>
                  <a:lnTo>
                    <a:pt x="811833" y="803700"/>
                  </a:lnTo>
                  <a:lnTo>
                    <a:pt x="765873" y="785480"/>
                  </a:lnTo>
                  <a:lnTo>
                    <a:pt x="720992" y="766700"/>
                  </a:lnTo>
                  <a:lnTo>
                    <a:pt x="677216" y="747370"/>
                  </a:lnTo>
                  <a:lnTo>
                    <a:pt x="634569" y="727503"/>
                  </a:lnTo>
                  <a:lnTo>
                    <a:pt x="593076" y="707110"/>
                  </a:lnTo>
                  <a:lnTo>
                    <a:pt x="552762" y="686202"/>
                  </a:lnTo>
                  <a:lnTo>
                    <a:pt x="513653" y="664791"/>
                  </a:lnTo>
                  <a:lnTo>
                    <a:pt x="475772" y="642889"/>
                  </a:lnTo>
                  <a:lnTo>
                    <a:pt x="439144" y="620507"/>
                  </a:lnTo>
                  <a:lnTo>
                    <a:pt x="403796" y="597658"/>
                  </a:lnTo>
                  <a:lnTo>
                    <a:pt x="369751" y="574351"/>
                  </a:lnTo>
                  <a:lnTo>
                    <a:pt x="337034" y="550600"/>
                  </a:lnTo>
                  <a:lnTo>
                    <a:pt x="305671" y="526415"/>
                  </a:lnTo>
                  <a:lnTo>
                    <a:pt x="275686" y="501809"/>
                  </a:lnTo>
                  <a:lnTo>
                    <a:pt x="219950" y="451378"/>
                  </a:lnTo>
                  <a:lnTo>
                    <a:pt x="170025" y="399399"/>
                  </a:lnTo>
                  <a:lnTo>
                    <a:pt x="126111" y="345964"/>
                  </a:lnTo>
                  <a:lnTo>
                    <a:pt x="88407" y="291168"/>
                  </a:lnTo>
                  <a:lnTo>
                    <a:pt x="57111" y="235102"/>
                  </a:lnTo>
                  <a:lnTo>
                    <a:pt x="32423" y="177860"/>
                  </a:lnTo>
                  <a:lnTo>
                    <a:pt x="14543" y="119533"/>
                  </a:lnTo>
                  <a:lnTo>
                    <a:pt x="3669" y="60216"/>
                  </a:lnTo>
                  <a:lnTo>
                    <a:pt x="0" y="0"/>
                  </a:lnTo>
                  <a:lnTo>
                    <a:pt x="260746" y="0"/>
                  </a:lnTo>
                  <a:lnTo>
                    <a:pt x="261668" y="30214"/>
                  </a:lnTo>
                  <a:lnTo>
                    <a:pt x="264415" y="60216"/>
                  </a:lnTo>
                  <a:lnTo>
                    <a:pt x="275290" y="119533"/>
                  </a:lnTo>
                  <a:lnTo>
                    <a:pt x="293170" y="177860"/>
                  </a:lnTo>
                  <a:lnTo>
                    <a:pt x="317858" y="235102"/>
                  </a:lnTo>
                  <a:lnTo>
                    <a:pt x="349154" y="291168"/>
                  </a:lnTo>
                  <a:lnTo>
                    <a:pt x="386858" y="345964"/>
                  </a:lnTo>
                  <a:lnTo>
                    <a:pt x="430772" y="399399"/>
                  </a:lnTo>
                  <a:lnTo>
                    <a:pt x="480697" y="451378"/>
                  </a:lnTo>
                  <a:lnTo>
                    <a:pt x="536433" y="501809"/>
                  </a:lnTo>
                  <a:lnTo>
                    <a:pt x="566418" y="526415"/>
                  </a:lnTo>
                  <a:lnTo>
                    <a:pt x="597781" y="550600"/>
                  </a:lnTo>
                  <a:lnTo>
                    <a:pt x="630498" y="574351"/>
                  </a:lnTo>
                  <a:lnTo>
                    <a:pt x="664543" y="597658"/>
                  </a:lnTo>
                  <a:lnTo>
                    <a:pt x="699891" y="620507"/>
                  </a:lnTo>
                  <a:lnTo>
                    <a:pt x="736519" y="642889"/>
                  </a:lnTo>
                  <a:lnTo>
                    <a:pt x="774399" y="664791"/>
                  </a:lnTo>
                  <a:lnTo>
                    <a:pt x="813509" y="686202"/>
                  </a:lnTo>
                  <a:lnTo>
                    <a:pt x="853823" y="707110"/>
                  </a:lnTo>
                  <a:lnTo>
                    <a:pt x="895316" y="727503"/>
                  </a:lnTo>
                  <a:lnTo>
                    <a:pt x="937963" y="747370"/>
                  </a:lnTo>
                  <a:lnTo>
                    <a:pt x="981739" y="766700"/>
                  </a:lnTo>
                  <a:lnTo>
                    <a:pt x="1026620" y="785480"/>
                  </a:lnTo>
                  <a:lnTo>
                    <a:pt x="1072580" y="803700"/>
                  </a:lnTo>
                  <a:lnTo>
                    <a:pt x="1119594" y="821347"/>
                  </a:lnTo>
                  <a:lnTo>
                    <a:pt x="1167639" y="838410"/>
                  </a:lnTo>
                  <a:lnTo>
                    <a:pt x="1216688" y="854877"/>
                  </a:lnTo>
                  <a:lnTo>
                    <a:pt x="1266717" y="870737"/>
                  </a:lnTo>
                  <a:lnTo>
                    <a:pt x="1317702" y="885978"/>
                  </a:lnTo>
                  <a:lnTo>
                    <a:pt x="1369616" y="900589"/>
                  </a:lnTo>
                  <a:lnTo>
                    <a:pt x="1422436" y="914558"/>
                  </a:lnTo>
                  <a:lnTo>
                    <a:pt x="1476136" y="927873"/>
                  </a:lnTo>
                  <a:lnTo>
                    <a:pt x="1530692" y="940522"/>
                  </a:lnTo>
                  <a:lnTo>
                    <a:pt x="1586078" y="952495"/>
                  </a:lnTo>
                  <a:lnTo>
                    <a:pt x="1642270" y="963780"/>
                  </a:lnTo>
                  <a:lnTo>
                    <a:pt x="1699242" y="974365"/>
                  </a:lnTo>
                  <a:lnTo>
                    <a:pt x="1756971" y="984238"/>
                  </a:lnTo>
                  <a:lnTo>
                    <a:pt x="1815431" y="993387"/>
                  </a:lnTo>
                  <a:lnTo>
                    <a:pt x="1874597" y="1001802"/>
                  </a:lnTo>
                  <a:lnTo>
                    <a:pt x="1934444" y="1009471"/>
                  </a:lnTo>
                  <a:lnTo>
                    <a:pt x="1994947" y="1016382"/>
                  </a:lnTo>
                  <a:lnTo>
                    <a:pt x="2056082" y="1022523"/>
                  </a:lnTo>
                  <a:lnTo>
                    <a:pt x="2117823" y="1027882"/>
                  </a:lnTo>
                  <a:lnTo>
                    <a:pt x="2180147" y="1032449"/>
                  </a:lnTo>
                  <a:lnTo>
                    <a:pt x="2243027" y="1036212"/>
                  </a:lnTo>
                  <a:lnTo>
                    <a:pt x="2306439" y="1039159"/>
                  </a:lnTo>
                  <a:lnTo>
                    <a:pt x="2370357" y="1041278"/>
                  </a:lnTo>
                  <a:lnTo>
                    <a:pt x="2434759" y="1042558"/>
                  </a:lnTo>
                  <a:lnTo>
                    <a:pt x="2499617" y="1042987"/>
                  </a:lnTo>
                </a:path>
              </a:pathLst>
            </a:custGeom>
            <a:ln w="25399">
              <a:solidFill>
                <a:srgbClr val="9AB3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5822" y="2248592"/>
              <a:ext cx="2057400" cy="12967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2287588"/>
              <a:ext cx="1922461" cy="11636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91235" y="2282826"/>
              <a:ext cx="1932305" cy="1173480"/>
            </a:xfrm>
            <a:custGeom>
              <a:avLst/>
              <a:gdLst/>
              <a:ahLst/>
              <a:cxnLst/>
              <a:rect l="l" t="t" r="r" b="b"/>
              <a:pathLst>
                <a:path w="1932304" h="1173479">
                  <a:moveTo>
                    <a:pt x="0" y="0"/>
                  </a:moveTo>
                  <a:lnTo>
                    <a:pt x="1931987" y="0"/>
                  </a:lnTo>
                  <a:lnTo>
                    <a:pt x="1931987" y="1173162"/>
                  </a:lnTo>
                  <a:lnTo>
                    <a:pt x="0" y="1173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174740" y="2394323"/>
            <a:ext cx="17697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1200">
              <a:latin typeface="Comic Sans MS"/>
              <a:cs typeface="Comic Sans MS"/>
            </a:endParaRPr>
          </a:p>
          <a:p>
            <a:pPr marL="12700" marR="156210">
              <a:lnSpc>
                <a:spcPts val="1400"/>
              </a:lnSpc>
              <a:spcBef>
                <a:spcPts val="6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1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find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an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25" dirty="0">
                <a:solidFill>
                  <a:srgbClr val="0000C8"/>
                </a:solidFill>
                <a:latin typeface="Comic Sans MS"/>
                <a:cs typeface="Comic Sans MS"/>
              </a:rPr>
              <a:t>ATM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So that I can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20" dirty="0">
                <a:solidFill>
                  <a:srgbClr val="0000C8"/>
                </a:solidFill>
                <a:latin typeface="Comic Sans MS"/>
                <a:cs typeface="Comic Sans MS"/>
              </a:rPr>
              <a:t>make</a:t>
            </a:r>
            <a:endParaRPr sz="1200">
              <a:latin typeface="Comic Sans MS"/>
              <a:cs typeface="Comic Sans MS"/>
            </a:endParaRPr>
          </a:p>
          <a:p>
            <a:pPr marL="12700" marR="5080">
              <a:lnSpc>
                <a:spcPts val="140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deposits or</a:t>
            </a:r>
            <a:r>
              <a:rPr sz="1200" spc="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with-drawls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outside of banking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hours</a:t>
            </a:r>
            <a:endParaRPr sz="1200">
              <a:latin typeface="Comic Sans MS"/>
              <a:cs typeface="Comic Sans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45777" y="1022465"/>
            <a:ext cx="2398222" cy="162929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24868" y="1128270"/>
            <a:ext cx="1811020" cy="9931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635" algn="ctr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Arial"/>
                <a:cs typeface="Arial"/>
              </a:rPr>
              <a:t>Easier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estimate, </a:t>
            </a:r>
            <a:r>
              <a:rPr sz="1600" dirty="0">
                <a:latin typeface="Arial"/>
                <a:cs typeface="Arial"/>
              </a:rPr>
              <a:t>perhaps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small </a:t>
            </a:r>
            <a:r>
              <a:rPr sz="1600" dirty="0">
                <a:latin typeface="Arial"/>
                <a:cs typeface="Arial"/>
              </a:rPr>
              <a:t>enough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complete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 few </a:t>
            </a:r>
            <a:r>
              <a:rPr sz="1600" spc="-20" dirty="0">
                <a:latin typeface="Arial"/>
                <a:cs typeface="Arial"/>
              </a:rPr>
              <a:t>days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37606" y="4031672"/>
            <a:ext cx="3545840" cy="2070100"/>
            <a:chOff x="1637606" y="4031672"/>
            <a:chExt cx="3545840" cy="2070100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7606" y="4031672"/>
              <a:ext cx="3545377" cy="20698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987" y="4073525"/>
              <a:ext cx="3409950" cy="193198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73225" y="4068762"/>
              <a:ext cx="3419475" cy="1941830"/>
            </a:xfrm>
            <a:custGeom>
              <a:avLst/>
              <a:gdLst/>
              <a:ahLst/>
              <a:cxnLst/>
              <a:rect l="l" t="t" r="r" b="b"/>
              <a:pathLst>
                <a:path w="3419475" h="1941829">
                  <a:moveTo>
                    <a:pt x="0" y="0"/>
                  </a:moveTo>
                  <a:lnTo>
                    <a:pt x="3419473" y="0"/>
                  </a:lnTo>
                  <a:lnTo>
                    <a:pt x="3419473" y="1941511"/>
                  </a:lnTo>
                  <a:lnTo>
                    <a:pt x="0" y="19415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10702" y="4268470"/>
            <a:ext cx="266763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Acceptance</a:t>
            </a:r>
            <a:r>
              <a:rPr sz="1800" spc="-5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Criteria: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1889"/>
              </a:lnSpc>
              <a:tabLst>
                <a:tab pos="469265" algn="l"/>
              </a:tabLst>
            </a:pP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1.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	Stop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payment on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20" dirty="0">
                <a:solidFill>
                  <a:srgbClr val="0000C8"/>
                </a:solidFill>
                <a:latin typeface="Comic Sans MS"/>
                <a:cs typeface="Comic Sans MS"/>
              </a:rPr>
              <a:t>check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10702" y="4776470"/>
            <a:ext cx="1765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2.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	Find</a:t>
            </a:r>
            <a:r>
              <a:rPr sz="16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branch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10702" y="5030470"/>
            <a:ext cx="31108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3.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	Find</a:t>
            </a:r>
            <a:r>
              <a:rPr sz="16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an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ATM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00"/>
              </a:lnSpc>
              <a:tabLst>
                <a:tab pos="469265" algn="l"/>
              </a:tabLst>
            </a:pP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4.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	Order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new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C8"/>
                </a:solidFill>
                <a:latin typeface="Comic Sans MS"/>
                <a:cs typeface="Comic Sans MS"/>
              </a:rPr>
              <a:t>checkbook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10"/>
              </a:lnSpc>
              <a:tabLst>
                <a:tab pos="469265" algn="l"/>
              </a:tabLst>
            </a:pP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5.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	Get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statement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&lt;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2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C8"/>
                </a:solidFill>
                <a:latin typeface="Comic Sans MS"/>
                <a:cs typeface="Comic Sans MS"/>
              </a:rPr>
              <a:t>years</a:t>
            </a:r>
            <a:r>
              <a:rPr sz="16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600" spc="-25" dirty="0">
                <a:solidFill>
                  <a:srgbClr val="0000C8"/>
                </a:solidFill>
                <a:latin typeface="Comic Sans MS"/>
                <a:cs typeface="Comic Sans MS"/>
              </a:rPr>
              <a:t>old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750723" y="3379123"/>
            <a:ext cx="2057400" cy="1297305"/>
            <a:chOff x="4750723" y="3379123"/>
            <a:chExt cx="2057400" cy="129730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0723" y="3379123"/>
              <a:ext cx="2057399" cy="129678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1074" y="3419474"/>
              <a:ext cx="1922462" cy="11636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86312" y="3414712"/>
              <a:ext cx="1932305" cy="1173480"/>
            </a:xfrm>
            <a:custGeom>
              <a:avLst/>
              <a:gdLst/>
              <a:ahLst/>
              <a:cxnLst/>
              <a:rect l="l" t="t" r="r" b="b"/>
              <a:pathLst>
                <a:path w="1932304" h="1173479">
                  <a:moveTo>
                    <a:pt x="0" y="0"/>
                  </a:moveTo>
                  <a:lnTo>
                    <a:pt x="1931987" y="0"/>
                  </a:lnTo>
                  <a:lnTo>
                    <a:pt x="1931987" y="1173162"/>
                  </a:lnTo>
                  <a:lnTo>
                    <a:pt x="0" y="1173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925328" y="3606483"/>
            <a:ext cx="1673225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customer</a:t>
            </a:r>
            <a:endParaRPr sz="1200">
              <a:latin typeface="Comic Sans MS"/>
              <a:cs typeface="Comic Sans MS"/>
            </a:endParaRPr>
          </a:p>
          <a:p>
            <a:pPr marL="12700" marR="5080">
              <a:lnSpc>
                <a:spcPts val="1400"/>
              </a:lnSpc>
              <a:spcBef>
                <a:spcPts val="6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want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find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nearby branch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4925328" y="4152583"/>
            <a:ext cx="15798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So that I can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conduct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business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00C8"/>
                </a:solidFill>
                <a:latin typeface="Comic Sans MS"/>
                <a:cs typeface="Comic Sans MS"/>
              </a:rPr>
              <a:t>in</a:t>
            </a:r>
            <a:r>
              <a:rPr sz="1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00C8"/>
                </a:solidFill>
                <a:latin typeface="Comic Sans MS"/>
                <a:cs typeface="Comic Sans MS"/>
              </a:rPr>
              <a:t>person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9312" y="2925763"/>
            <a:ext cx="4484686" cy="32003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109663"/>
            <a:ext cx="8063865" cy="29083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3200" b="1" dirty="0">
                <a:latin typeface="Arial"/>
                <a:cs typeface="Arial"/>
              </a:rPr>
              <a:t>1.</a:t>
            </a:r>
            <a:r>
              <a:rPr sz="3200" b="1" spc="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Find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10" dirty="0">
                <a:latin typeface="Arial"/>
                <a:cs typeface="Arial"/>
              </a:rPr>
              <a:t>partner.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  <a:tabLst>
                <a:tab pos="526415" algn="l"/>
              </a:tabLst>
            </a:pPr>
            <a:r>
              <a:rPr sz="3200" spc="-25" dirty="0">
                <a:latin typeface="Arial"/>
                <a:cs typeface="Arial"/>
              </a:rPr>
              <a:t>2.</a:t>
            </a:r>
            <a:r>
              <a:rPr sz="3200" dirty="0">
                <a:latin typeface="Arial"/>
                <a:cs typeface="Arial"/>
              </a:rPr>
              <a:t>	Start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telling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about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yourself.</a:t>
            </a:r>
            <a:endParaRPr sz="3200">
              <a:latin typeface="Arial"/>
              <a:cs typeface="Arial"/>
            </a:endParaRPr>
          </a:p>
          <a:p>
            <a:pPr marL="520700" marR="5080" indent="-508000">
              <a:lnSpc>
                <a:spcPct val="100299"/>
              </a:lnSpc>
              <a:spcBef>
                <a:spcPts val="1145"/>
              </a:spcBef>
              <a:tabLst>
                <a:tab pos="526415" algn="l"/>
              </a:tabLst>
            </a:pPr>
            <a:r>
              <a:rPr sz="3200" spc="-25" dirty="0">
                <a:latin typeface="Arial"/>
                <a:cs typeface="Arial"/>
              </a:rPr>
              <a:t>3.</a:t>
            </a:r>
            <a:r>
              <a:rPr sz="3200" dirty="0">
                <a:latin typeface="Arial"/>
                <a:cs typeface="Arial"/>
              </a:rPr>
              <a:t>		When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they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hear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something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you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both </a:t>
            </a:r>
            <a:r>
              <a:rPr sz="3200" spc="-20" dirty="0">
                <a:latin typeface="Arial"/>
                <a:cs typeface="Arial"/>
              </a:rPr>
              <a:t>have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common,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they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will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say </a:t>
            </a:r>
            <a:r>
              <a:rPr sz="3200" b="1" spc="-170" dirty="0">
                <a:solidFill>
                  <a:srgbClr val="FD8525"/>
                </a:solidFill>
                <a:latin typeface="Trebuchet MS"/>
                <a:cs typeface="Trebuchet MS"/>
              </a:rPr>
              <a:t>“Me</a:t>
            </a:r>
            <a:r>
              <a:rPr sz="3200" b="1" spc="-235" dirty="0">
                <a:solidFill>
                  <a:srgbClr val="FD8525"/>
                </a:solidFill>
                <a:latin typeface="Trebuchet MS"/>
                <a:cs typeface="Trebuchet MS"/>
              </a:rPr>
              <a:t> </a:t>
            </a:r>
            <a:r>
              <a:rPr sz="3200" b="1" spc="-250" dirty="0">
                <a:solidFill>
                  <a:srgbClr val="FD8525"/>
                </a:solidFill>
                <a:latin typeface="Trebuchet MS"/>
                <a:cs typeface="Trebuchet MS"/>
              </a:rPr>
              <a:t>Too!”</a:t>
            </a:r>
            <a:r>
              <a:rPr sz="3200" b="1" spc="-240" dirty="0">
                <a:solidFill>
                  <a:srgbClr val="FD8525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latin typeface="Arial"/>
                <a:cs typeface="Arial"/>
              </a:rPr>
              <a:t>and </a:t>
            </a:r>
            <a:r>
              <a:rPr sz="3200" dirty="0">
                <a:latin typeface="Arial"/>
                <a:cs typeface="Arial"/>
              </a:rPr>
              <a:t>find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new </a:t>
            </a:r>
            <a:r>
              <a:rPr sz="3200" spc="-10" dirty="0">
                <a:latin typeface="Arial"/>
                <a:cs typeface="Arial"/>
              </a:rPr>
              <a:t>partner.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3308" y="109062"/>
            <a:ext cx="546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Introductory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Exercise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861" y="6448256"/>
            <a:ext cx="1739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4086" y="109062"/>
            <a:ext cx="6581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Stories: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Testable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7981" y="2664228"/>
            <a:ext cx="4285615" cy="2489835"/>
            <a:chOff x="477981" y="2664228"/>
            <a:chExt cx="4285615" cy="24898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981" y="2664228"/>
              <a:ext cx="4285211" cy="24896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525" y="2706688"/>
              <a:ext cx="4152898" cy="23510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762" y="2701926"/>
              <a:ext cx="4162425" cy="2360930"/>
            </a:xfrm>
            <a:custGeom>
              <a:avLst/>
              <a:gdLst/>
              <a:ahLst/>
              <a:cxnLst/>
              <a:rect l="l" t="t" r="r" b="b"/>
              <a:pathLst>
                <a:path w="4162425" h="2360929">
                  <a:moveTo>
                    <a:pt x="0" y="0"/>
                  </a:moveTo>
                  <a:lnTo>
                    <a:pt x="4162423" y="0"/>
                  </a:lnTo>
                  <a:lnTo>
                    <a:pt x="4162423" y="2360611"/>
                  </a:lnTo>
                  <a:lnTo>
                    <a:pt x="0" y="23606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7965" y="3027298"/>
            <a:ext cx="397827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registered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20" dirty="0">
                <a:solidFill>
                  <a:srgbClr val="0000C8"/>
                </a:solidFill>
                <a:latin typeface="Comic Sans MS"/>
                <a:cs typeface="Comic Sans MS"/>
              </a:rPr>
              <a:t>user</a:t>
            </a:r>
            <a:endParaRPr sz="2200">
              <a:latin typeface="Comic Sans MS"/>
              <a:cs typeface="Comic Sans MS"/>
            </a:endParaRPr>
          </a:p>
          <a:p>
            <a:pPr marL="12700" marR="951865">
              <a:lnSpc>
                <a:spcPts val="260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want a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better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looking homepage</a:t>
            </a:r>
            <a:endParaRPr sz="2200">
              <a:latin typeface="Comic Sans MS"/>
              <a:cs typeface="Comic Sans MS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don’t have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look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25" dirty="0">
                <a:solidFill>
                  <a:srgbClr val="0000C8"/>
                </a:solidFill>
                <a:latin typeface="Comic Sans MS"/>
                <a:cs typeface="Comic Sans MS"/>
              </a:rPr>
              <a:t>at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something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2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20" dirty="0">
                <a:solidFill>
                  <a:srgbClr val="0000C8"/>
                </a:solidFill>
                <a:latin typeface="Comic Sans MS"/>
                <a:cs typeface="Comic Sans MS"/>
              </a:rPr>
              <a:t>ugly</a:t>
            </a:r>
            <a:endParaRPr sz="2200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25785" y="3628504"/>
            <a:ext cx="4285615" cy="2486025"/>
            <a:chOff x="4725785" y="3628504"/>
            <a:chExt cx="4285615" cy="24860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5785" y="3628504"/>
              <a:ext cx="4285211" cy="2485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5675" y="3668713"/>
              <a:ext cx="4151311" cy="23510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60911" y="3663949"/>
              <a:ext cx="4161154" cy="2360930"/>
            </a:xfrm>
            <a:custGeom>
              <a:avLst/>
              <a:gdLst/>
              <a:ahLst/>
              <a:cxnLst/>
              <a:rect l="l" t="t" r="r" b="b"/>
              <a:pathLst>
                <a:path w="4161154" h="2360929">
                  <a:moveTo>
                    <a:pt x="0" y="0"/>
                  </a:moveTo>
                  <a:lnTo>
                    <a:pt x="4160836" y="0"/>
                  </a:lnTo>
                  <a:lnTo>
                    <a:pt x="4160836" y="2360611"/>
                  </a:lnTo>
                  <a:lnTo>
                    <a:pt x="0" y="23606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09502" y="3722370"/>
            <a:ext cx="3446779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solidFill>
                  <a:srgbClr val="0000C8"/>
                </a:solidFill>
                <a:latin typeface="Comic Sans MS"/>
                <a:cs typeface="Comic Sans MS"/>
              </a:rPr>
              <a:t>Acceptance</a:t>
            </a:r>
            <a:r>
              <a:rPr sz="2200" spc="-5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C8"/>
                </a:solidFill>
                <a:latin typeface="Comic Sans MS"/>
                <a:cs typeface="Comic Sans MS"/>
              </a:rPr>
              <a:t>Criteria:</a:t>
            </a:r>
            <a:endParaRPr sz="2200">
              <a:latin typeface="Comic Sans MS"/>
              <a:cs typeface="Comic Sans MS"/>
            </a:endParaRPr>
          </a:p>
          <a:p>
            <a:pPr marL="12700">
              <a:lnSpc>
                <a:spcPts val="2140"/>
              </a:lnSpc>
            </a:pP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1.</a:t>
            </a:r>
            <a:r>
              <a:rPr sz="1800" spc="-36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All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text is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dark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color on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0000C8"/>
                </a:solidFill>
                <a:latin typeface="Comic Sans MS"/>
                <a:cs typeface="Comic Sans MS"/>
              </a:rPr>
              <a:t>light</a:t>
            </a:r>
            <a:endParaRPr sz="1800">
              <a:latin typeface="Comic Sans MS"/>
              <a:cs typeface="Comic Sans MS"/>
            </a:endParaRPr>
          </a:p>
          <a:p>
            <a:pPr marL="190500" marR="291465">
              <a:lnSpc>
                <a:spcPts val="2100"/>
              </a:lnSpc>
              <a:spcBef>
                <a:spcPts val="160"/>
              </a:spcBef>
            </a:pP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background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(no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more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red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0000C8"/>
                </a:solidFill>
                <a:latin typeface="Comic Sans MS"/>
                <a:cs typeface="Comic Sans MS"/>
              </a:rPr>
              <a:t>on 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black)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40"/>
              </a:lnSpc>
            </a:pP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2.Only</a:t>
            </a:r>
            <a:r>
              <a:rPr sz="18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two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different</a:t>
            </a:r>
            <a:r>
              <a:rPr sz="18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fonts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0000C8"/>
                </a:solidFill>
                <a:latin typeface="Comic Sans MS"/>
                <a:cs typeface="Comic Sans MS"/>
              </a:rPr>
              <a:t>used</a:t>
            </a:r>
            <a:endParaRPr sz="1800">
              <a:latin typeface="Comic Sans MS"/>
              <a:cs typeface="Comic Sans MS"/>
            </a:endParaRPr>
          </a:p>
          <a:p>
            <a:pPr marL="1905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(instead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8"/>
                </a:solidFill>
                <a:latin typeface="Comic Sans MS"/>
                <a:cs typeface="Comic Sans MS"/>
              </a:rPr>
              <a:t>of </a:t>
            </a:r>
            <a:r>
              <a:rPr sz="1800" spc="-10" dirty="0">
                <a:solidFill>
                  <a:srgbClr val="0000C8"/>
                </a:solidFill>
                <a:latin typeface="Comic Sans MS"/>
                <a:cs typeface="Comic Sans MS"/>
              </a:rPr>
              <a:t>seven)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66159" y="2323407"/>
            <a:ext cx="1475508" cy="85205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5939" y="1191260"/>
            <a:ext cx="5974080" cy="15894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You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need clarity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 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done </a:t>
            </a:r>
            <a:r>
              <a:rPr sz="2000" spc="-10" dirty="0">
                <a:latin typeface="Arial"/>
                <a:cs typeface="Arial"/>
              </a:rPr>
              <a:t>criteria</a:t>
            </a:r>
            <a:endParaRPr sz="2000">
              <a:latin typeface="Arial"/>
              <a:cs typeface="Arial"/>
            </a:endParaRPr>
          </a:p>
          <a:p>
            <a:pPr marL="355600" marR="653415" indent="-342900">
              <a:lnSpc>
                <a:spcPts val="2320"/>
              </a:lnSpc>
              <a:spcBef>
                <a:spcPts val="62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Solutions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include adding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acceptance </a:t>
            </a:r>
            <a:r>
              <a:rPr sz="2000" spc="-10" dirty="0">
                <a:latin typeface="Arial"/>
                <a:cs typeface="Arial"/>
              </a:rPr>
              <a:t>criteria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better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story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345186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?????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0640" y="2801388"/>
            <a:ext cx="3985952" cy="106402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52161" y="2886300"/>
            <a:ext cx="307530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63650" marR="5080" indent="-1251585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"/>
                <a:cs typeface="Arial"/>
              </a:rPr>
              <a:t>Have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manually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test,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clear.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94517" y="1082035"/>
            <a:ext cx="1676710" cy="1675772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0323" y="1724891"/>
            <a:ext cx="5910580" cy="3986529"/>
            <a:chOff x="1550323" y="1724891"/>
            <a:chExt cx="5910580" cy="39865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0323" y="1724891"/>
              <a:ext cx="5910348" cy="39859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00200" y="1752599"/>
              <a:ext cx="5808980" cy="3883025"/>
            </a:xfrm>
            <a:custGeom>
              <a:avLst/>
              <a:gdLst/>
              <a:ahLst/>
              <a:cxnLst/>
              <a:rect l="l" t="t" r="r" b="b"/>
              <a:pathLst>
                <a:path w="5808980" h="3883025">
                  <a:moveTo>
                    <a:pt x="2904331" y="0"/>
                  </a:moveTo>
                  <a:lnTo>
                    <a:pt x="0" y="3883024"/>
                  </a:lnTo>
                  <a:lnTo>
                    <a:pt x="5808661" y="3883024"/>
                  </a:lnTo>
                  <a:lnTo>
                    <a:pt x="2904331" y="0"/>
                  </a:lnTo>
                  <a:close/>
                </a:path>
              </a:pathLst>
            </a:custGeom>
            <a:solidFill>
              <a:srgbClr val="D7D8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199" y="1752600"/>
              <a:ext cx="5808980" cy="3883025"/>
            </a:xfrm>
            <a:custGeom>
              <a:avLst/>
              <a:gdLst/>
              <a:ahLst/>
              <a:cxnLst/>
              <a:rect l="l" t="t" r="r" b="b"/>
              <a:pathLst>
                <a:path w="5808980" h="3883025">
                  <a:moveTo>
                    <a:pt x="0" y="3883023"/>
                  </a:moveTo>
                  <a:lnTo>
                    <a:pt x="2904331" y="0"/>
                  </a:lnTo>
                  <a:lnTo>
                    <a:pt x="5808660" y="3883023"/>
                  </a:lnTo>
                  <a:lnTo>
                    <a:pt x="0" y="3883023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4931" y="5000105"/>
              <a:ext cx="1645920" cy="6982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3912" y="5029200"/>
              <a:ext cx="1547812" cy="5953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93912" y="5029200"/>
              <a:ext cx="1548130" cy="595630"/>
            </a:xfrm>
            <a:custGeom>
              <a:avLst/>
              <a:gdLst/>
              <a:ahLst/>
              <a:cxnLst/>
              <a:rect l="l" t="t" r="r" b="b"/>
              <a:pathLst>
                <a:path w="1548129" h="595629">
                  <a:moveTo>
                    <a:pt x="0" y="0"/>
                  </a:moveTo>
                  <a:lnTo>
                    <a:pt x="1547811" y="0"/>
                  </a:lnTo>
                  <a:lnTo>
                    <a:pt x="1547811" y="595312"/>
                  </a:lnTo>
                  <a:lnTo>
                    <a:pt x="0" y="5953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6446" y="5000105"/>
              <a:ext cx="1650076" cy="6982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5400" y="5029200"/>
              <a:ext cx="1549398" cy="5953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35399" y="5029200"/>
              <a:ext cx="1549400" cy="595630"/>
            </a:xfrm>
            <a:custGeom>
              <a:avLst/>
              <a:gdLst/>
              <a:ahLst/>
              <a:cxnLst/>
              <a:rect l="l" t="t" r="r" b="b"/>
              <a:pathLst>
                <a:path w="1549400" h="595629">
                  <a:moveTo>
                    <a:pt x="0" y="0"/>
                  </a:moveTo>
                  <a:lnTo>
                    <a:pt x="1549399" y="0"/>
                  </a:lnTo>
                  <a:lnTo>
                    <a:pt x="1549399" y="595312"/>
                  </a:lnTo>
                  <a:lnTo>
                    <a:pt x="0" y="5953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1337" y="5000105"/>
              <a:ext cx="1504603" cy="6982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2600" y="5029200"/>
              <a:ext cx="1403348" cy="5953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62600" y="5029200"/>
              <a:ext cx="1403350" cy="595630"/>
            </a:xfrm>
            <a:custGeom>
              <a:avLst/>
              <a:gdLst/>
              <a:ahLst/>
              <a:cxnLst/>
              <a:rect l="l" t="t" r="r" b="b"/>
              <a:pathLst>
                <a:path w="1403350" h="595629">
                  <a:moveTo>
                    <a:pt x="0" y="0"/>
                  </a:moveTo>
                  <a:lnTo>
                    <a:pt x="1403349" y="0"/>
                  </a:lnTo>
                  <a:lnTo>
                    <a:pt x="1403349" y="595312"/>
                  </a:lnTo>
                  <a:lnTo>
                    <a:pt x="0" y="5953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9291" y="4339243"/>
              <a:ext cx="951807" cy="69826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690812" y="4339242"/>
            <a:ext cx="1981200" cy="698500"/>
            <a:chOff x="2690812" y="4339242"/>
            <a:chExt cx="1981200" cy="69850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0812" y="4368799"/>
              <a:ext cx="850900" cy="595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3032" y="4339242"/>
              <a:ext cx="1188720" cy="698269"/>
            </a:xfrm>
            <a:prstGeom prst="rect">
              <a:avLst/>
            </a:prstGeom>
          </p:spPr>
        </p:pic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686050" y="4364037"/>
          <a:ext cx="2748280" cy="59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2E2E5"/>
                      </a:solidFill>
                      <a:prstDash val="solid"/>
                    </a:lnL>
                    <a:lnR w="19050">
                      <a:solidFill>
                        <a:srgbClr val="C2E2E5"/>
                      </a:solidFill>
                      <a:prstDash val="solid"/>
                    </a:lnR>
                    <a:lnT w="9525">
                      <a:solidFill>
                        <a:srgbClr val="C2E2E5"/>
                      </a:solidFill>
                      <a:prstDash val="solid"/>
                    </a:lnT>
                    <a:lnB w="9525">
                      <a:solidFill>
                        <a:srgbClr val="C2E2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2E2E5"/>
                      </a:solidFill>
                      <a:prstDash val="solid"/>
                    </a:lnL>
                    <a:lnR w="12700">
                      <a:solidFill>
                        <a:srgbClr val="C2E2E5"/>
                      </a:solidFill>
                      <a:prstDash val="solid"/>
                    </a:lnR>
                    <a:lnT w="9525">
                      <a:solidFill>
                        <a:srgbClr val="C2E2E5"/>
                      </a:solidFill>
                      <a:prstDash val="solid"/>
                    </a:lnT>
                    <a:lnB w="9525">
                      <a:solidFill>
                        <a:srgbClr val="C2E2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2E2E5"/>
                      </a:solidFill>
                      <a:prstDash val="solid"/>
                    </a:lnL>
                    <a:lnR w="9525">
                      <a:solidFill>
                        <a:srgbClr val="C2E2E5"/>
                      </a:solidFill>
                      <a:prstDash val="solid"/>
                    </a:lnR>
                    <a:lnT w="9525">
                      <a:solidFill>
                        <a:srgbClr val="C2E2E5"/>
                      </a:solidFill>
                      <a:prstDash val="solid"/>
                    </a:lnT>
                    <a:lnB w="9525">
                      <a:solidFill>
                        <a:srgbClr val="C2E2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33775" y="4368800"/>
            <a:ext cx="1087437" cy="59531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133897" y="3703319"/>
            <a:ext cx="881380" cy="586105"/>
            <a:chOff x="3133897" y="3703319"/>
            <a:chExt cx="881380" cy="58610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3897" y="3703319"/>
              <a:ext cx="881148" cy="5860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86112" y="3732213"/>
              <a:ext cx="779780" cy="482600"/>
            </a:xfrm>
            <a:custGeom>
              <a:avLst/>
              <a:gdLst/>
              <a:ahLst/>
              <a:cxnLst/>
              <a:rect l="l" t="t" r="r" b="b"/>
              <a:pathLst>
                <a:path w="779779" h="482600">
                  <a:moveTo>
                    <a:pt x="779461" y="0"/>
                  </a:moveTo>
                  <a:lnTo>
                    <a:pt x="0" y="0"/>
                  </a:lnTo>
                  <a:lnTo>
                    <a:pt x="0" y="482600"/>
                  </a:lnTo>
                  <a:lnTo>
                    <a:pt x="779461" y="482600"/>
                  </a:lnTo>
                  <a:lnTo>
                    <a:pt x="779461" y="0"/>
                  </a:lnTo>
                  <a:close/>
                </a:path>
              </a:pathLst>
            </a:custGeom>
            <a:solidFill>
              <a:srgbClr val="F3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86112" y="3732213"/>
              <a:ext cx="779780" cy="482600"/>
            </a:xfrm>
            <a:custGeom>
              <a:avLst/>
              <a:gdLst/>
              <a:ahLst/>
              <a:cxnLst/>
              <a:rect l="l" t="t" r="r" b="b"/>
              <a:pathLst>
                <a:path w="779779" h="482600">
                  <a:moveTo>
                    <a:pt x="0" y="0"/>
                  </a:moveTo>
                  <a:lnTo>
                    <a:pt x="779461" y="0"/>
                  </a:lnTo>
                  <a:lnTo>
                    <a:pt x="779461" y="482599"/>
                  </a:lnTo>
                  <a:lnTo>
                    <a:pt x="0" y="48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72000" y="4339242"/>
            <a:ext cx="906087" cy="6982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21212" y="4368800"/>
            <a:ext cx="808036" cy="59531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027516" y="3703319"/>
            <a:ext cx="935355" cy="586105"/>
            <a:chOff x="4027516" y="3703319"/>
            <a:chExt cx="935355" cy="586105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7516" y="3703319"/>
              <a:ext cx="935181" cy="5860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78287" y="3732213"/>
              <a:ext cx="833755" cy="482600"/>
            </a:xfrm>
            <a:custGeom>
              <a:avLst/>
              <a:gdLst/>
              <a:ahLst/>
              <a:cxnLst/>
              <a:rect l="l" t="t" r="r" b="b"/>
              <a:pathLst>
                <a:path w="833754" h="482600">
                  <a:moveTo>
                    <a:pt x="833436" y="0"/>
                  </a:moveTo>
                  <a:lnTo>
                    <a:pt x="0" y="0"/>
                  </a:lnTo>
                  <a:lnTo>
                    <a:pt x="0" y="482600"/>
                  </a:lnTo>
                  <a:lnTo>
                    <a:pt x="833436" y="482600"/>
                  </a:lnTo>
                  <a:lnTo>
                    <a:pt x="833436" y="0"/>
                  </a:lnTo>
                  <a:close/>
                </a:path>
              </a:pathLst>
            </a:custGeom>
            <a:solidFill>
              <a:srgbClr val="F3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78287" y="3732213"/>
              <a:ext cx="833755" cy="482600"/>
            </a:xfrm>
            <a:custGeom>
              <a:avLst/>
              <a:gdLst/>
              <a:ahLst/>
              <a:cxnLst/>
              <a:rect l="l" t="t" r="r" b="b"/>
              <a:pathLst>
                <a:path w="833754" h="482600">
                  <a:moveTo>
                    <a:pt x="0" y="0"/>
                  </a:moveTo>
                  <a:lnTo>
                    <a:pt x="833436" y="0"/>
                  </a:lnTo>
                  <a:lnTo>
                    <a:pt x="833436" y="482599"/>
                  </a:lnTo>
                  <a:lnTo>
                    <a:pt x="0" y="48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052454" y="2435629"/>
            <a:ext cx="274320" cy="540385"/>
            <a:chOff x="4052454" y="2435629"/>
            <a:chExt cx="274320" cy="540385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2454" y="2435629"/>
              <a:ext cx="274320" cy="5403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03687" y="2462213"/>
              <a:ext cx="171450" cy="441325"/>
            </a:xfrm>
            <a:custGeom>
              <a:avLst/>
              <a:gdLst/>
              <a:ahLst/>
              <a:cxnLst/>
              <a:rect l="l" t="t" r="r" b="b"/>
              <a:pathLst>
                <a:path w="171450" h="441325">
                  <a:moveTo>
                    <a:pt x="171450" y="0"/>
                  </a:moveTo>
                  <a:lnTo>
                    <a:pt x="0" y="0"/>
                  </a:lnTo>
                  <a:lnTo>
                    <a:pt x="0" y="441325"/>
                  </a:lnTo>
                  <a:lnTo>
                    <a:pt x="171450" y="44132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03687" y="2462213"/>
              <a:ext cx="171450" cy="441325"/>
            </a:xfrm>
            <a:custGeom>
              <a:avLst/>
              <a:gdLst/>
              <a:ahLst/>
              <a:cxnLst/>
              <a:rect l="l" t="t" r="r" b="b"/>
              <a:pathLst>
                <a:path w="171450" h="441325">
                  <a:moveTo>
                    <a:pt x="0" y="0"/>
                  </a:moveTo>
                  <a:lnTo>
                    <a:pt x="171449" y="0"/>
                  </a:lnTo>
                  <a:lnTo>
                    <a:pt x="171449" y="441324"/>
                  </a:lnTo>
                  <a:lnTo>
                    <a:pt x="0" y="441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650971" y="2435629"/>
            <a:ext cx="270510" cy="540385"/>
            <a:chOff x="4650971" y="2435629"/>
            <a:chExt cx="270510" cy="540385"/>
          </a:xfrm>
        </p:grpSpPr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50971" y="2435629"/>
              <a:ext cx="270163" cy="5403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702175" y="2462213"/>
              <a:ext cx="170180" cy="441325"/>
            </a:xfrm>
            <a:custGeom>
              <a:avLst/>
              <a:gdLst/>
              <a:ahLst/>
              <a:cxnLst/>
              <a:rect l="l" t="t" r="r" b="b"/>
              <a:pathLst>
                <a:path w="170179" h="441325">
                  <a:moveTo>
                    <a:pt x="169862" y="0"/>
                  </a:moveTo>
                  <a:lnTo>
                    <a:pt x="0" y="0"/>
                  </a:lnTo>
                  <a:lnTo>
                    <a:pt x="0" y="441325"/>
                  </a:lnTo>
                  <a:lnTo>
                    <a:pt x="169862" y="441325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02174" y="2462213"/>
              <a:ext cx="170180" cy="441325"/>
            </a:xfrm>
            <a:custGeom>
              <a:avLst/>
              <a:gdLst/>
              <a:ahLst/>
              <a:cxnLst/>
              <a:rect l="l" t="t" r="r" b="b"/>
              <a:pathLst>
                <a:path w="170179" h="441325">
                  <a:moveTo>
                    <a:pt x="0" y="0"/>
                  </a:moveTo>
                  <a:lnTo>
                    <a:pt x="169862" y="0"/>
                  </a:lnTo>
                  <a:lnTo>
                    <a:pt x="169862" y="441324"/>
                  </a:lnTo>
                  <a:lnTo>
                    <a:pt x="0" y="441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206240" y="2585257"/>
            <a:ext cx="270510" cy="544830"/>
            <a:chOff x="4206240" y="2585257"/>
            <a:chExt cx="270510" cy="544830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6240" y="2585257"/>
              <a:ext cx="270163" cy="5444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56087" y="2614613"/>
              <a:ext cx="171450" cy="441325"/>
            </a:xfrm>
            <a:custGeom>
              <a:avLst/>
              <a:gdLst/>
              <a:ahLst/>
              <a:cxnLst/>
              <a:rect l="l" t="t" r="r" b="b"/>
              <a:pathLst>
                <a:path w="171450" h="441325">
                  <a:moveTo>
                    <a:pt x="171450" y="0"/>
                  </a:moveTo>
                  <a:lnTo>
                    <a:pt x="0" y="0"/>
                  </a:lnTo>
                  <a:lnTo>
                    <a:pt x="0" y="441325"/>
                  </a:lnTo>
                  <a:lnTo>
                    <a:pt x="171450" y="44132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56087" y="2614613"/>
              <a:ext cx="171450" cy="441325"/>
            </a:xfrm>
            <a:custGeom>
              <a:avLst/>
              <a:gdLst/>
              <a:ahLst/>
              <a:cxnLst/>
              <a:rect l="l" t="t" r="r" b="b"/>
              <a:pathLst>
                <a:path w="171450" h="441325">
                  <a:moveTo>
                    <a:pt x="0" y="0"/>
                  </a:moveTo>
                  <a:lnTo>
                    <a:pt x="171450" y="0"/>
                  </a:lnTo>
                  <a:lnTo>
                    <a:pt x="171450" y="441324"/>
                  </a:lnTo>
                  <a:lnTo>
                    <a:pt x="0" y="441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828011" y="2988424"/>
            <a:ext cx="270510" cy="540385"/>
            <a:chOff x="3828011" y="2988424"/>
            <a:chExt cx="270510" cy="540385"/>
          </a:xfrm>
        </p:grpSpPr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28011" y="2988424"/>
              <a:ext cx="270163" cy="54032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79850" y="3014663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169862" y="0"/>
                  </a:moveTo>
                  <a:lnTo>
                    <a:pt x="0" y="0"/>
                  </a:lnTo>
                  <a:lnTo>
                    <a:pt x="0" y="439736"/>
                  </a:lnTo>
                  <a:lnTo>
                    <a:pt x="169862" y="439736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79850" y="3014663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0" y="0"/>
                  </a:moveTo>
                  <a:lnTo>
                    <a:pt x="169862" y="0"/>
                  </a:lnTo>
                  <a:lnTo>
                    <a:pt x="169862" y="439737"/>
                  </a:lnTo>
                  <a:lnTo>
                    <a:pt x="0" y="4397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4123112" y="2739042"/>
            <a:ext cx="798195" cy="914400"/>
            <a:chOff x="4123112" y="2739042"/>
            <a:chExt cx="798195" cy="914400"/>
          </a:xfrm>
        </p:grpSpPr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76651" y="2739042"/>
              <a:ext cx="253538" cy="54448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27537" y="2767013"/>
              <a:ext cx="152400" cy="441325"/>
            </a:xfrm>
            <a:custGeom>
              <a:avLst/>
              <a:gdLst/>
              <a:ahLst/>
              <a:cxnLst/>
              <a:rect l="l" t="t" r="r" b="b"/>
              <a:pathLst>
                <a:path w="152400" h="441325">
                  <a:moveTo>
                    <a:pt x="152400" y="0"/>
                  </a:moveTo>
                  <a:lnTo>
                    <a:pt x="0" y="0"/>
                  </a:lnTo>
                  <a:lnTo>
                    <a:pt x="0" y="441325"/>
                  </a:lnTo>
                  <a:lnTo>
                    <a:pt x="152400" y="44132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27537" y="2767013"/>
              <a:ext cx="152400" cy="441325"/>
            </a:xfrm>
            <a:custGeom>
              <a:avLst/>
              <a:gdLst/>
              <a:ahLst/>
              <a:cxnLst/>
              <a:rect l="l" t="t" r="r" b="b"/>
              <a:pathLst>
                <a:path w="152400" h="441325">
                  <a:moveTo>
                    <a:pt x="0" y="0"/>
                  </a:moveTo>
                  <a:lnTo>
                    <a:pt x="152399" y="0"/>
                  </a:lnTo>
                  <a:lnTo>
                    <a:pt x="152399" y="441324"/>
                  </a:lnTo>
                  <a:lnTo>
                    <a:pt x="0" y="441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23112" y="3113116"/>
              <a:ext cx="270163" cy="54032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171950" y="3140074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169862" y="0"/>
                  </a:moveTo>
                  <a:lnTo>
                    <a:pt x="0" y="0"/>
                  </a:lnTo>
                  <a:lnTo>
                    <a:pt x="0" y="439738"/>
                  </a:lnTo>
                  <a:lnTo>
                    <a:pt x="169862" y="439738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71950" y="3140075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0" y="0"/>
                  </a:moveTo>
                  <a:lnTo>
                    <a:pt x="169862" y="0"/>
                  </a:lnTo>
                  <a:lnTo>
                    <a:pt x="169862" y="439737"/>
                  </a:lnTo>
                  <a:lnTo>
                    <a:pt x="0" y="4397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50971" y="3113116"/>
              <a:ext cx="270163" cy="5403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02175" y="3140074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169862" y="0"/>
                  </a:moveTo>
                  <a:lnTo>
                    <a:pt x="0" y="0"/>
                  </a:lnTo>
                  <a:lnTo>
                    <a:pt x="0" y="439738"/>
                  </a:lnTo>
                  <a:lnTo>
                    <a:pt x="169862" y="439738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02174" y="3140075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0" y="0"/>
                  </a:moveTo>
                  <a:lnTo>
                    <a:pt x="169862" y="0"/>
                  </a:lnTo>
                  <a:lnTo>
                    <a:pt x="169862" y="439737"/>
                  </a:lnTo>
                  <a:lnTo>
                    <a:pt x="0" y="4397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975166" y="3021676"/>
            <a:ext cx="270510" cy="540385"/>
            <a:chOff x="4975166" y="3021676"/>
            <a:chExt cx="270510" cy="540385"/>
          </a:xfrm>
        </p:grpSpPr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5166" y="3021676"/>
              <a:ext cx="270163" cy="54032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024437" y="3049588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169861" y="0"/>
                  </a:moveTo>
                  <a:lnTo>
                    <a:pt x="0" y="0"/>
                  </a:lnTo>
                  <a:lnTo>
                    <a:pt x="0" y="439736"/>
                  </a:lnTo>
                  <a:lnTo>
                    <a:pt x="169861" y="439736"/>
                  </a:lnTo>
                  <a:lnTo>
                    <a:pt x="1698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24437" y="3049588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0" y="0"/>
                  </a:moveTo>
                  <a:lnTo>
                    <a:pt x="169862" y="0"/>
                  </a:lnTo>
                  <a:lnTo>
                    <a:pt x="169862" y="439737"/>
                  </a:lnTo>
                  <a:lnTo>
                    <a:pt x="0" y="4397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339243" y="1999210"/>
            <a:ext cx="270510" cy="540385"/>
            <a:chOff x="4339243" y="1999210"/>
            <a:chExt cx="270510" cy="540385"/>
          </a:xfrm>
        </p:grpSpPr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9243" y="1999210"/>
              <a:ext cx="270163" cy="54032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91024" y="2025650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5">
                  <a:moveTo>
                    <a:pt x="169862" y="0"/>
                  </a:moveTo>
                  <a:lnTo>
                    <a:pt x="0" y="0"/>
                  </a:lnTo>
                  <a:lnTo>
                    <a:pt x="0" y="439738"/>
                  </a:lnTo>
                  <a:lnTo>
                    <a:pt x="169862" y="439738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91024" y="2025650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5">
                  <a:moveTo>
                    <a:pt x="0" y="0"/>
                  </a:moveTo>
                  <a:lnTo>
                    <a:pt x="169862" y="0"/>
                  </a:lnTo>
                  <a:lnTo>
                    <a:pt x="169862" y="439737"/>
                  </a:lnTo>
                  <a:lnTo>
                    <a:pt x="0" y="4397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4929446" y="3175461"/>
            <a:ext cx="727710" cy="1114425"/>
            <a:chOff x="4929446" y="3175461"/>
            <a:chExt cx="727710" cy="1114425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29446" y="3703319"/>
              <a:ext cx="727363" cy="5860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981573" y="3732213"/>
              <a:ext cx="625475" cy="482600"/>
            </a:xfrm>
            <a:custGeom>
              <a:avLst/>
              <a:gdLst/>
              <a:ahLst/>
              <a:cxnLst/>
              <a:rect l="l" t="t" r="r" b="b"/>
              <a:pathLst>
                <a:path w="625475" h="482600">
                  <a:moveTo>
                    <a:pt x="625475" y="0"/>
                  </a:moveTo>
                  <a:lnTo>
                    <a:pt x="0" y="0"/>
                  </a:lnTo>
                  <a:lnTo>
                    <a:pt x="0" y="482600"/>
                  </a:lnTo>
                  <a:lnTo>
                    <a:pt x="625475" y="482600"/>
                  </a:lnTo>
                  <a:lnTo>
                    <a:pt x="625475" y="0"/>
                  </a:lnTo>
                  <a:close/>
                </a:path>
              </a:pathLst>
            </a:custGeom>
            <a:solidFill>
              <a:srgbClr val="F3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81573" y="3732213"/>
              <a:ext cx="625475" cy="482600"/>
            </a:xfrm>
            <a:custGeom>
              <a:avLst/>
              <a:gdLst/>
              <a:ahLst/>
              <a:cxnLst/>
              <a:rect l="l" t="t" r="r" b="b"/>
              <a:pathLst>
                <a:path w="625475" h="482600">
                  <a:moveTo>
                    <a:pt x="0" y="0"/>
                  </a:moveTo>
                  <a:lnTo>
                    <a:pt x="625474" y="0"/>
                  </a:lnTo>
                  <a:lnTo>
                    <a:pt x="625474" y="482599"/>
                  </a:lnTo>
                  <a:lnTo>
                    <a:pt x="0" y="48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4796" y="3175461"/>
              <a:ext cx="274320" cy="5403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176837" y="3201988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169862" y="0"/>
                  </a:moveTo>
                  <a:lnTo>
                    <a:pt x="0" y="0"/>
                  </a:lnTo>
                  <a:lnTo>
                    <a:pt x="0" y="439736"/>
                  </a:lnTo>
                  <a:lnTo>
                    <a:pt x="169862" y="439736"/>
                  </a:lnTo>
                  <a:lnTo>
                    <a:pt x="169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76837" y="3201988"/>
              <a:ext cx="170180" cy="440055"/>
            </a:xfrm>
            <a:custGeom>
              <a:avLst/>
              <a:gdLst/>
              <a:ahLst/>
              <a:cxnLst/>
              <a:rect l="l" t="t" r="r" b="b"/>
              <a:pathLst>
                <a:path w="170179" h="440054">
                  <a:moveTo>
                    <a:pt x="0" y="0"/>
                  </a:moveTo>
                  <a:lnTo>
                    <a:pt x="169862" y="0"/>
                  </a:lnTo>
                  <a:lnTo>
                    <a:pt x="169862" y="439736"/>
                  </a:lnTo>
                  <a:lnTo>
                    <a:pt x="0" y="439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05827" y="5176520"/>
            <a:ext cx="58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Epics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66227" y="3960495"/>
            <a:ext cx="92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156777" y="2706370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Stories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68065" y="5928994"/>
            <a:ext cx="221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Product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backlog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978532" y="2207028"/>
            <a:ext cx="291465" cy="2685415"/>
            <a:chOff x="6978532" y="2207028"/>
            <a:chExt cx="291465" cy="2685415"/>
          </a:xfrm>
        </p:grpSpPr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78532" y="2207028"/>
              <a:ext cx="290945" cy="268501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124698" y="2358830"/>
              <a:ext cx="0" cy="2468880"/>
            </a:xfrm>
            <a:custGeom>
              <a:avLst/>
              <a:gdLst/>
              <a:ahLst/>
              <a:cxnLst/>
              <a:rect l="l" t="t" r="r" b="b"/>
              <a:pathLst>
                <a:path h="2468879">
                  <a:moveTo>
                    <a:pt x="0" y="246875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C6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65745" y="2333624"/>
              <a:ext cx="117908" cy="115909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7252652" y="3303270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Priority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532120" y="4339242"/>
            <a:ext cx="906144" cy="698500"/>
            <a:chOff x="5532120" y="4339242"/>
            <a:chExt cx="906144" cy="698500"/>
          </a:xfrm>
        </p:grpSpPr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32120" y="4339242"/>
              <a:ext cx="906087" cy="69826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81648" y="4368799"/>
              <a:ext cx="806450" cy="59531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581648" y="4368799"/>
              <a:ext cx="806450" cy="595630"/>
            </a:xfrm>
            <a:custGeom>
              <a:avLst/>
              <a:gdLst/>
              <a:ahLst/>
              <a:cxnLst/>
              <a:rect l="l" t="t" r="r" b="b"/>
              <a:pathLst>
                <a:path w="806450" h="595629">
                  <a:moveTo>
                    <a:pt x="0" y="0"/>
                  </a:moveTo>
                  <a:lnTo>
                    <a:pt x="806449" y="0"/>
                  </a:lnTo>
                  <a:lnTo>
                    <a:pt x="806449" y="595312"/>
                  </a:lnTo>
                  <a:lnTo>
                    <a:pt x="0" y="5953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1969998" y="109062"/>
            <a:ext cx="520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Epics,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Features,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7375" y="4279900"/>
            <a:ext cx="3324223" cy="17811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141095"/>
            <a:ext cx="7390130" cy="4340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Epics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are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high-level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features</a:t>
            </a:r>
            <a:r>
              <a:rPr sz="3200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or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E2751D"/>
                </a:solidFill>
                <a:latin typeface="Arial"/>
                <a:cs typeface="Arial"/>
              </a:rPr>
              <a:t>activities </a:t>
            </a:r>
            <a:r>
              <a:rPr sz="3200" dirty="0">
                <a:latin typeface="Arial"/>
                <a:cs typeface="Arial"/>
              </a:rPr>
              <a:t>that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span Sprints,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even </a:t>
            </a:r>
            <a:r>
              <a:rPr sz="3200" spc="-10" dirty="0">
                <a:latin typeface="Arial"/>
                <a:cs typeface="Arial"/>
              </a:rPr>
              <a:t>Releases.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Add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Customer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Center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self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service.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Improve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database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response time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50%.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latin typeface="Arial"/>
                <a:cs typeface="Arial"/>
              </a:rPr>
              <a:t>Logistics</a:t>
            </a:r>
            <a:endParaRPr sz="2200">
              <a:latin typeface="Arial"/>
              <a:cs typeface="Arial"/>
            </a:endParaRPr>
          </a:p>
          <a:p>
            <a:pPr marL="355600" marR="1746250" indent="-342900">
              <a:lnSpc>
                <a:spcPct val="100800"/>
              </a:lnSpc>
              <a:spcBef>
                <a:spcPts val="39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works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stakeholders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20" dirty="0">
                <a:latin typeface="Arial"/>
                <a:cs typeface="Arial"/>
              </a:rPr>
              <a:t>Team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create epics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desired </a:t>
            </a:r>
            <a:r>
              <a:rPr sz="2000" spc="-10" dirty="0">
                <a:latin typeface="Arial"/>
                <a:cs typeface="Arial"/>
              </a:rPr>
              <a:t>Goals.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Epics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often defined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 </a:t>
            </a:r>
            <a:r>
              <a:rPr sz="2000" spc="-10" dirty="0">
                <a:latin typeface="Arial"/>
                <a:cs typeface="Arial"/>
              </a:rPr>
              <a:t>Planning.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Often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months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effort.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62712" y="5043487"/>
            <a:ext cx="2533650" cy="438150"/>
            <a:chOff x="6462712" y="5043487"/>
            <a:chExt cx="2533650" cy="438150"/>
          </a:xfrm>
        </p:grpSpPr>
        <p:sp>
          <p:nvSpPr>
            <p:cNvPr id="5" name="object 5"/>
            <p:cNvSpPr/>
            <p:nvPr/>
          </p:nvSpPr>
          <p:spPr>
            <a:xfrm>
              <a:off x="6475412" y="5056187"/>
              <a:ext cx="2508250" cy="412750"/>
            </a:xfrm>
            <a:custGeom>
              <a:avLst/>
              <a:gdLst/>
              <a:ahLst/>
              <a:cxnLst/>
              <a:rect l="l" t="t" r="r" b="b"/>
              <a:pathLst>
                <a:path w="2508250" h="412750">
                  <a:moveTo>
                    <a:pt x="1254123" y="0"/>
                  </a:moveTo>
                  <a:lnTo>
                    <a:pt x="1177726" y="376"/>
                  </a:lnTo>
                  <a:lnTo>
                    <a:pt x="1102538" y="1492"/>
                  </a:lnTo>
                  <a:lnTo>
                    <a:pt x="1028693" y="3324"/>
                  </a:lnTo>
                  <a:lnTo>
                    <a:pt x="956321" y="5853"/>
                  </a:lnTo>
                  <a:lnTo>
                    <a:pt x="885552" y="9056"/>
                  </a:lnTo>
                  <a:lnTo>
                    <a:pt x="816519" y="12911"/>
                  </a:lnTo>
                  <a:lnTo>
                    <a:pt x="749353" y="17397"/>
                  </a:lnTo>
                  <a:lnTo>
                    <a:pt x="684184" y="22493"/>
                  </a:lnTo>
                  <a:lnTo>
                    <a:pt x="621143" y="28176"/>
                  </a:lnTo>
                  <a:lnTo>
                    <a:pt x="560363" y="34425"/>
                  </a:lnTo>
                  <a:lnTo>
                    <a:pt x="501974" y="41219"/>
                  </a:lnTo>
                  <a:lnTo>
                    <a:pt x="446108" y="48536"/>
                  </a:lnTo>
                  <a:lnTo>
                    <a:pt x="392895" y="56355"/>
                  </a:lnTo>
                  <a:lnTo>
                    <a:pt x="342466" y="64653"/>
                  </a:lnTo>
                  <a:lnTo>
                    <a:pt x="294954" y="73410"/>
                  </a:lnTo>
                  <a:lnTo>
                    <a:pt x="250489" y="82603"/>
                  </a:lnTo>
                  <a:lnTo>
                    <a:pt x="209202" y="92211"/>
                  </a:lnTo>
                  <a:lnTo>
                    <a:pt x="171224" y="102213"/>
                  </a:lnTo>
                  <a:lnTo>
                    <a:pt x="105723" y="123311"/>
                  </a:lnTo>
                  <a:lnTo>
                    <a:pt x="55033" y="145724"/>
                  </a:lnTo>
                  <a:lnTo>
                    <a:pt x="20205" y="169278"/>
                  </a:lnTo>
                  <a:lnTo>
                    <a:pt x="0" y="206375"/>
                  </a:lnTo>
                  <a:lnTo>
                    <a:pt x="2288" y="218946"/>
                  </a:lnTo>
                  <a:lnTo>
                    <a:pt x="35571" y="255380"/>
                  </a:lnTo>
                  <a:lnTo>
                    <a:pt x="78461" y="278386"/>
                  </a:lnTo>
                  <a:lnTo>
                    <a:pt x="136688" y="300163"/>
                  </a:lnTo>
                  <a:lnTo>
                    <a:pt x="209202" y="320538"/>
                  </a:lnTo>
                  <a:lnTo>
                    <a:pt x="250489" y="330146"/>
                  </a:lnTo>
                  <a:lnTo>
                    <a:pt x="294954" y="339340"/>
                  </a:lnTo>
                  <a:lnTo>
                    <a:pt x="342466" y="348096"/>
                  </a:lnTo>
                  <a:lnTo>
                    <a:pt x="392895" y="356395"/>
                  </a:lnTo>
                  <a:lnTo>
                    <a:pt x="446108" y="364213"/>
                  </a:lnTo>
                  <a:lnTo>
                    <a:pt x="501974" y="371530"/>
                  </a:lnTo>
                  <a:lnTo>
                    <a:pt x="560363" y="378324"/>
                  </a:lnTo>
                  <a:lnTo>
                    <a:pt x="621143" y="384573"/>
                  </a:lnTo>
                  <a:lnTo>
                    <a:pt x="684184" y="390257"/>
                  </a:lnTo>
                  <a:lnTo>
                    <a:pt x="749353" y="395352"/>
                  </a:lnTo>
                  <a:lnTo>
                    <a:pt x="816519" y="399838"/>
                  </a:lnTo>
                  <a:lnTo>
                    <a:pt x="885552" y="403693"/>
                  </a:lnTo>
                  <a:lnTo>
                    <a:pt x="956321" y="406896"/>
                  </a:lnTo>
                  <a:lnTo>
                    <a:pt x="1028693" y="409425"/>
                  </a:lnTo>
                  <a:lnTo>
                    <a:pt x="1102538" y="411257"/>
                  </a:lnTo>
                  <a:lnTo>
                    <a:pt x="1177726" y="412373"/>
                  </a:lnTo>
                  <a:lnTo>
                    <a:pt x="1254123" y="412750"/>
                  </a:lnTo>
                  <a:lnTo>
                    <a:pt x="1330521" y="412373"/>
                  </a:lnTo>
                  <a:lnTo>
                    <a:pt x="1405708" y="411257"/>
                  </a:lnTo>
                  <a:lnTo>
                    <a:pt x="1479554" y="409425"/>
                  </a:lnTo>
                  <a:lnTo>
                    <a:pt x="1551927" y="406896"/>
                  </a:lnTo>
                  <a:lnTo>
                    <a:pt x="1622695" y="403693"/>
                  </a:lnTo>
                  <a:lnTo>
                    <a:pt x="1691728" y="399838"/>
                  </a:lnTo>
                  <a:lnTo>
                    <a:pt x="1758895" y="395352"/>
                  </a:lnTo>
                  <a:lnTo>
                    <a:pt x="1824064" y="390257"/>
                  </a:lnTo>
                  <a:lnTo>
                    <a:pt x="1887105" y="384573"/>
                  </a:lnTo>
                  <a:lnTo>
                    <a:pt x="1947885" y="378324"/>
                  </a:lnTo>
                  <a:lnTo>
                    <a:pt x="2006274" y="371530"/>
                  </a:lnTo>
                  <a:lnTo>
                    <a:pt x="2062140" y="364213"/>
                  </a:lnTo>
                  <a:lnTo>
                    <a:pt x="2115353" y="356395"/>
                  </a:lnTo>
                  <a:lnTo>
                    <a:pt x="2165782" y="348096"/>
                  </a:lnTo>
                  <a:lnTo>
                    <a:pt x="2213294" y="339340"/>
                  </a:lnTo>
                  <a:lnTo>
                    <a:pt x="2257759" y="330146"/>
                  </a:lnTo>
                  <a:lnTo>
                    <a:pt x="2299046" y="320538"/>
                  </a:lnTo>
                  <a:lnTo>
                    <a:pt x="2337024" y="310536"/>
                  </a:lnTo>
                  <a:lnTo>
                    <a:pt x="2402525" y="289439"/>
                  </a:lnTo>
                  <a:lnTo>
                    <a:pt x="2453215" y="267026"/>
                  </a:lnTo>
                  <a:lnTo>
                    <a:pt x="2488043" y="243471"/>
                  </a:lnTo>
                  <a:lnTo>
                    <a:pt x="2508248" y="206375"/>
                  </a:lnTo>
                  <a:lnTo>
                    <a:pt x="2505959" y="193803"/>
                  </a:lnTo>
                  <a:lnTo>
                    <a:pt x="2472677" y="157369"/>
                  </a:lnTo>
                  <a:lnTo>
                    <a:pt x="2429787" y="134364"/>
                  </a:lnTo>
                  <a:lnTo>
                    <a:pt x="2371560" y="112587"/>
                  </a:lnTo>
                  <a:lnTo>
                    <a:pt x="2299046" y="92211"/>
                  </a:lnTo>
                  <a:lnTo>
                    <a:pt x="2257759" y="82603"/>
                  </a:lnTo>
                  <a:lnTo>
                    <a:pt x="2213294" y="73410"/>
                  </a:lnTo>
                  <a:lnTo>
                    <a:pt x="2165782" y="64653"/>
                  </a:lnTo>
                  <a:lnTo>
                    <a:pt x="2115353" y="56355"/>
                  </a:lnTo>
                  <a:lnTo>
                    <a:pt x="2062140" y="48536"/>
                  </a:lnTo>
                  <a:lnTo>
                    <a:pt x="2006274" y="41219"/>
                  </a:lnTo>
                  <a:lnTo>
                    <a:pt x="1947885" y="34425"/>
                  </a:lnTo>
                  <a:lnTo>
                    <a:pt x="1887105" y="28176"/>
                  </a:lnTo>
                  <a:lnTo>
                    <a:pt x="1824064" y="22493"/>
                  </a:lnTo>
                  <a:lnTo>
                    <a:pt x="1758895" y="17397"/>
                  </a:lnTo>
                  <a:lnTo>
                    <a:pt x="1691728" y="12911"/>
                  </a:lnTo>
                  <a:lnTo>
                    <a:pt x="1622695" y="9056"/>
                  </a:lnTo>
                  <a:lnTo>
                    <a:pt x="1551927" y="5853"/>
                  </a:lnTo>
                  <a:lnTo>
                    <a:pt x="1479554" y="3324"/>
                  </a:lnTo>
                  <a:lnTo>
                    <a:pt x="1405708" y="1492"/>
                  </a:lnTo>
                  <a:lnTo>
                    <a:pt x="1330521" y="376"/>
                  </a:lnTo>
                  <a:lnTo>
                    <a:pt x="1254123" y="0"/>
                  </a:lnTo>
                  <a:close/>
                </a:path>
              </a:pathLst>
            </a:custGeom>
            <a:solidFill>
              <a:srgbClr val="FFFED5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5412" y="5056187"/>
              <a:ext cx="2508250" cy="412750"/>
            </a:xfrm>
            <a:custGeom>
              <a:avLst/>
              <a:gdLst/>
              <a:ahLst/>
              <a:cxnLst/>
              <a:rect l="l" t="t" r="r" b="b"/>
              <a:pathLst>
                <a:path w="2508250" h="412750">
                  <a:moveTo>
                    <a:pt x="0" y="206374"/>
                  </a:moveTo>
                  <a:lnTo>
                    <a:pt x="20205" y="169278"/>
                  </a:lnTo>
                  <a:lnTo>
                    <a:pt x="55033" y="145723"/>
                  </a:lnTo>
                  <a:lnTo>
                    <a:pt x="105723" y="123311"/>
                  </a:lnTo>
                  <a:lnTo>
                    <a:pt x="171224" y="102213"/>
                  </a:lnTo>
                  <a:lnTo>
                    <a:pt x="209202" y="92211"/>
                  </a:lnTo>
                  <a:lnTo>
                    <a:pt x="250489" y="82603"/>
                  </a:lnTo>
                  <a:lnTo>
                    <a:pt x="294954" y="73410"/>
                  </a:lnTo>
                  <a:lnTo>
                    <a:pt x="342466" y="64653"/>
                  </a:lnTo>
                  <a:lnTo>
                    <a:pt x="392895" y="56355"/>
                  </a:lnTo>
                  <a:lnTo>
                    <a:pt x="446108" y="48536"/>
                  </a:lnTo>
                  <a:lnTo>
                    <a:pt x="501974" y="41219"/>
                  </a:lnTo>
                  <a:lnTo>
                    <a:pt x="560363" y="34425"/>
                  </a:lnTo>
                  <a:lnTo>
                    <a:pt x="621143" y="28176"/>
                  </a:lnTo>
                  <a:lnTo>
                    <a:pt x="684184" y="22492"/>
                  </a:lnTo>
                  <a:lnTo>
                    <a:pt x="749353" y="17397"/>
                  </a:lnTo>
                  <a:lnTo>
                    <a:pt x="816519" y="12911"/>
                  </a:lnTo>
                  <a:lnTo>
                    <a:pt x="885553" y="9056"/>
                  </a:lnTo>
                  <a:lnTo>
                    <a:pt x="956321" y="5853"/>
                  </a:lnTo>
                  <a:lnTo>
                    <a:pt x="1028694" y="3324"/>
                  </a:lnTo>
                  <a:lnTo>
                    <a:pt x="1102539" y="1492"/>
                  </a:lnTo>
                  <a:lnTo>
                    <a:pt x="1177726" y="376"/>
                  </a:lnTo>
                  <a:lnTo>
                    <a:pt x="1254124" y="0"/>
                  </a:lnTo>
                  <a:lnTo>
                    <a:pt x="1330522" y="376"/>
                  </a:lnTo>
                  <a:lnTo>
                    <a:pt x="1405709" y="1492"/>
                  </a:lnTo>
                  <a:lnTo>
                    <a:pt x="1479555" y="3324"/>
                  </a:lnTo>
                  <a:lnTo>
                    <a:pt x="1551927" y="5853"/>
                  </a:lnTo>
                  <a:lnTo>
                    <a:pt x="1622696" y="9056"/>
                  </a:lnTo>
                  <a:lnTo>
                    <a:pt x="1691729" y="12911"/>
                  </a:lnTo>
                  <a:lnTo>
                    <a:pt x="1758896" y="17397"/>
                  </a:lnTo>
                  <a:lnTo>
                    <a:pt x="1824065" y="22492"/>
                  </a:lnTo>
                  <a:lnTo>
                    <a:pt x="1887105" y="28176"/>
                  </a:lnTo>
                  <a:lnTo>
                    <a:pt x="1947885" y="34425"/>
                  </a:lnTo>
                  <a:lnTo>
                    <a:pt x="2006274" y="41219"/>
                  </a:lnTo>
                  <a:lnTo>
                    <a:pt x="2062141" y="48536"/>
                  </a:lnTo>
                  <a:lnTo>
                    <a:pt x="2115354" y="56355"/>
                  </a:lnTo>
                  <a:lnTo>
                    <a:pt x="2165782" y="64653"/>
                  </a:lnTo>
                  <a:lnTo>
                    <a:pt x="2213295" y="73410"/>
                  </a:lnTo>
                  <a:lnTo>
                    <a:pt x="2257760" y="82603"/>
                  </a:lnTo>
                  <a:lnTo>
                    <a:pt x="2299047" y="92211"/>
                  </a:lnTo>
                  <a:lnTo>
                    <a:pt x="2337024" y="102213"/>
                  </a:lnTo>
                  <a:lnTo>
                    <a:pt x="2402526" y="123311"/>
                  </a:lnTo>
                  <a:lnTo>
                    <a:pt x="2453215" y="145723"/>
                  </a:lnTo>
                  <a:lnTo>
                    <a:pt x="2488043" y="169278"/>
                  </a:lnTo>
                  <a:lnTo>
                    <a:pt x="2508249" y="206374"/>
                  </a:lnTo>
                  <a:lnTo>
                    <a:pt x="2505960" y="218946"/>
                  </a:lnTo>
                  <a:lnTo>
                    <a:pt x="2472677" y="255380"/>
                  </a:lnTo>
                  <a:lnTo>
                    <a:pt x="2429788" y="278385"/>
                  </a:lnTo>
                  <a:lnTo>
                    <a:pt x="2371561" y="300162"/>
                  </a:lnTo>
                  <a:lnTo>
                    <a:pt x="2299047" y="320538"/>
                  </a:lnTo>
                  <a:lnTo>
                    <a:pt x="2257760" y="330146"/>
                  </a:lnTo>
                  <a:lnTo>
                    <a:pt x="2213295" y="339339"/>
                  </a:lnTo>
                  <a:lnTo>
                    <a:pt x="2165782" y="348096"/>
                  </a:lnTo>
                  <a:lnTo>
                    <a:pt x="2115354" y="356394"/>
                  </a:lnTo>
                  <a:lnTo>
                    <a:pt x="2062141" y="364213"/>
                  </a:lnTo>
                  <a:lnTo>
                    <a:pt x="2006274" y="371530"/>
                  </a:lnTo>
                  <a:lnTo>
                    <a:pt x="1947885" y="378324"/>
                  </a:lnTo>
                  <a:lnTo>
                    <a:pt x="1887105" y="384573"/>
                  </a:lnTo>
                  <a:lnTo>
                    <a:pt x="1824065" y="390256"/>
                  </a:lnTo>
                  <a:lnTo>
                    <a:pt x="1758896" y="395352"/>
                  </a:lnTo>
                  <a:lnTo>
                    <a:pt x="1691729" y="399838"/>
                  </a:lnTo>
                  <a:lnTo>
                    <a:pt x="1622696" y="403693"/>
                  </a:lnTo>
                  <a:lnTo>
                    <a:pt x="1551927" y="406896"/>
                  </a:lnTo>
                  <a:lnTo>
                    <a:pt x="1479555" y="409424"/>
                  </a:lnTo>
                  <a:lnTo>
                    <a:pt x="1405709" y="411257"/>
                  </a:lnTo>
                  <a:lnTo>
                    <a:pt x="1330522" y="412373"/>
                  </a:lnTo>
                  <a:lnTo>
                    <a:pt x="1254124" y="412749"/>
                  </a:lnTo>
                  <a:lnTo>
                    <a:pt x="1177726" y="412373"/>
                  </a:lnTo>
                  <a:lnTo>
                    <a:pt x="1102539" y="411257"/>
                  </a:lnTo>
                  <a:lnTo>
                    <a:pt x="1028694" y="409424"/>
                  </a:lnTo>
                  <a:lnTo>
                    <a:pt x="956321" y="406896"/>
                  </a:lnTo>
                  <a:lnTo>
                    <a:pt x="885553" y="403693"/>
                  </a:lnTo>
                  <a:lnTo>
                    <a:pt x="816519" y="399838"/>
                  </a:lnTo>
                  <a:lnTo>
                    <a:pt x="749353" y="395352"/>
                  </a:lnTo>
                  <a:lnTo>
                    <a:pt x="684184" y="390256"/>
                  </a:lnTo>
                  <a:lnTo>
                    <a:pt x="621143" y="384573"/>
                  </a:lnTo>
                  <a:lnTo>
                    <a:pt x="560363" y="378324"/>
                  </a:lnTo>
                  <a:lnTo>
                    <a:pt x="501974" y="371530"/>
                  </a:lnTo>
                  <a:lnTo>
                    <a:pt x="446108" y="364213"/>
                  </a:lnTo>
                  <a:lnTo>
                    <a:pt x="392895" y="356394"/>
                  </a:lnTo>
                  <a:lnTo>
                    <a:pt x="342466" y="348096"/>
                  </a:lnTo>
                  <a:lnTo>
                    <a:pt x="294954" y="339339"/>
                  </a:lnTo>
                  <a:lnTo>
                    <a:pt x="250489" y="330146"/>
                  </a:lnTo>
                  <a:lnTo>
                    <a:pt x="209202" y="320538"/>
                  </a:lnTo>
                  <a:lnTo>
                    <a:pt x="171224" y="310536"/>
                  </a:lnTo>
                  <a:lnTo>
                    <a:pt x="105723" y="289438"/>
                  </a:lnTo>
                  <a:lnTo>
                    <a:pt x="55033" y="267025"/>
                  </a:lnTo>
                  <a:lnTo>
                    <a:pt x="20205" y="243471"/>
                  </a:lnTo>
                  <a:lnTo>
                    <a:pt x="0" y="206374"/>
                  </a:lnTo>
                  <a:close/>
                </a:path>
              </a:pathLst>
            </a:custGeom>
            <a:ln w="2539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51942" y="109062"/>
            <a:ext cx="124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Epics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437" y="4273550"/>
            <a:ext cx="3324223" cy="17811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203643"/>
            <a:ext cx="7280275" cy="48641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48895" indent="-342900">
              <a:lnSpc>
                <a:spcPts val="3400"/>
              </a:lnSpc>
              <a:spcBef>
                <a:spcPts val="580"/>
              </a:spcBef>
            </a:pP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Features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are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tangible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expressions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E2751D"/>
                </a:solidFill>
                <a:latin typeface="Arial"/>
                <a:cs typeface="Arial"/>
              </a:rPr>
              <a:t>of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functionality</a:t>
            </a:r>
            <a:r>
              <a:rPr sz="3200" dirty="0">
                <a:latin typeface="Arial"/>
                <a:cs typeface="Arial"/>
              </a:rPr>
              <a:t>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but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still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large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build.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Arial"/>
              <a:cs typeface="Arial"/>
            </a:endParaRPr>
          </a:p>
          <a:p>
            <a:pPr marL="355600" marR="5080" indent="-342900">
              <a:lnSpc>
                <a:spcPts val="2370"/>
              </a:lnSpc>
              <a:tabLst>
                <a:tab pos="354965" algn="l"/>
              </a:tabLst>
            </a:pPr>
            <a:r>
              <a:rPr sz="175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75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2200" dirty="0">
                <a:latin typeface="Arial"/>
                <a:cs typeface="Arial"/>
              </a:rPr>
              <a:t>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Bank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Customer,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find a branch so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can </a:t>
            </a:r>
            <a:r>
              <a:rPr sz="2200" spc="-10" dirty="0">
                <a:latin typeface="Arial"/>
                <a:cs typeface="Arial"/>
              </a:rPr>
              <a:t>deposit checks.</a:t>
            </a:r>
            <a:endParaRPr sz="2200">
              <a:latin typeface="Arial"/>
              <a:cs typeface="Arial"/>
            </a:endParaRPr>
          </a:p>
          <a:p>
            <a:pPr marL="355600" marR="393065" indent="-342900">
              <a:lnSpc>
                <a:spcPts val="2370"/>
              </a:lnSpc>
              <a:spcBef>
                <a:spcPts val="560"/>
              </a:spcBef>
              <a:tabLst>
                <a:tab pos="354965" algn="l"/>
              </a:tabLst>
            </a:pPr>
            <a:r>
              <a:rPr sz="175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75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2200" dirty="0">
                <a:latin typeface="Arial"/>
                <a:cs typeface="Arial"/>
              </a:rPr>
              <a:t>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Shopper,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up a mobile wallet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 I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can pay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for </a:t>
            </a:r>
            <a:r>
              <a:rPr sz="2200" dirty="0">
                <a:latin typeface="Arial"/>
                <a:cs typeface="Arial"/>
              </a:rPr>
              <a:t>purchases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via Near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Field </a:t>
            </a:r>
            <a:r>
              <a:rPr sz="2200" spc="-10" dirty="0">
                <a:latin typeface="Arial"/>
                <a:cs typeface="Arial"/>
              </a:rPr>
              <a:t>Communications.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Logistics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Created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PO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input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20" dirty="0">
                <a:latin typeface="Arial"/>
                <a:cs typeface="Arial"/>
              </a:rPr>
              <a:t>team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Often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Planning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Decomposed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smaller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Typically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weeks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effort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8848" y="5367337"/>
            <a:ext cx="2994025" cy="438150"/>
            <a:chOff x="6038848" y="5367337"/>
            <a:chExt cx="2994025" cy="438150"/>
          </a:xfrm>
        </p:grpSpPr>
        <p:sp>
          <p:nvSpPr>
            <p:cNvPr id="5" name="object 5"/>
            <p:cNvSpPr/>
            <p:nvPr/>
          </p:nvSpPr>
          <p:spPr>
            <a:xfrm>
              <a:off x="6051548" y="5380037"/>
              <a:ext cx="2968625" cy="412750"/>
            </a:xfrm>
            <a:custGeom>
              <a:avLst/>
              <a:gdLst/>
              <a:ahLst/>
              <a:cxnLst/>
              <a:rect l="l" t="t" r="r" b="b"/>
              <a:pathLst>
                <a:path w="2968625" h="412750">
                  <a:moveTo>
                    <a:pt x="1484312" y="0"/>
                  </a:moveTo>
                  <a:lnTo>
                    <a:pt x="1407930" y="268"/>
                  </a:lnTo>
                  <a:lnTo>
                    <a:pt x="1332550" y="1065"/>
                  </a:lnTo>
                  <a:lnTo>
                    <a:pt x="1258266" y="2377"/>
                  </a:lnTo>
                  <a:lnTo>
                    <a:pt x="1185172" y="4192"/>
                  </a:lnTo>
                  <a:lnTo>
                    <a:pt x="1113360" y="6497"/>
                  </a:lnTo>
                  <a:lnTo>
                    <a:pt x="1042923" y="9278"/>
                  </a:lnTo>
                  <a:lnTo>
                    <a:pt x="973956" y="12522"/>
                  </a:lnTo>
                  <a:lnTo>
                    <a:pt x="906551" y="16218"/>
                  </a:lnTo>
                  <a:lnTo>
                    <a:pt x="840802" y="20350"/>
                  </a:lnTo>
                  <a:lnTo>
                    <a:pt x="776801" y="24908"/>
                  </a:lnTo>
                  <a:lnTo>
                    <a:pt x="714642" y="29877"/>
                  </a:lnTo>
                  <a:lnTo>
                    <a:pt x="654419" y="35245"/>
                  </a:lnTo>
                  <a:lnTo>
                    <a:pt x="596225" y="40999"/>
                  </a:lnTo>
                  <a:lnTo>
                    <a:pt x="540152" y="47126"/>
                  </a:lnTo>
                  <a:lnTo>
                    <a:pt x="486294" y="53612"/>
                  </a:lnTo>
                  <a:lnTo>
                    <a:pt x="434745" y="60445"/>
                  </a:lnTo>
                  <a:lnTo>
                    <a:pt x="385597" y="67613"/>
                  </a:lnTo>
                  <a:lnTo>
                    <a:pt x="338945" y="75101"/>
                  </a:lnTo>
                  <a:lnTo>
                    <a:pt x="294880" y="82897"/>
                  </a:lnTo>
                  <a:lnTo>
                    <a:pt x="253497" y="90988"/>
                  </a:lnTo>
                  <a:lnTo>
                    <a:pt x="214889" y="99362"/>
                  </a:lnTo>
                  <a:lnTo>
                    <a:pt x="146369" y="116903"/>
                  </a:lnTo>
                  <a:lnTo>
                    <a:pt x="90067" y="135416"/>
                  </a:lnTo>
                  <a:lnTo>
                    <a:pt x="46730" y="154798"/>
                  </a:lnTo>
                  <a:lnTo>
                    <a:pt x="7663" y="185274"/>
                  </a:lnTo>
                  <a:lnTo>
                    <a:pt x="0" y="206375"/>
                  </a:lnTo>
                  <a:lnTo>
                    <a:pt x="1931" y="216995"/>
                  </a:lnTo>
                  <a:lnTo>
                    <a:pt x="30155" y="247966"/>
                  </a:lnTo>
                  <a:lnTo>
                    <a:pt x="66731" y="267744"/>
                  </a:lnTo>
                  <a:lnTo>
                    <a:pt x="116644" y="286705"/>
                  </a:lnTo>
                  <a:lnTo>
                    <a:pt x="179148" y="304745"/>
                  </a:lnTo>
                  <a:lnTo>
                    <a:pt x="253497" y="321761"/>
                  </a:lnTo>
                  <a:lnTo>
                    <a:pt x="294880" y="329852"/>
                  </a:lnTo>
                  <a:lnTo>
                    <a:pt x="338945" y="337648"/>
                  </a:lnTo>
                  <a:lnTo>
                    <a:pt x="385597" y="345137"/>
                  </a:lnTo>
                  <a:lnTo>
                    <a:pt x="434745" y="352304"/>
                  </a:lnTo>
                  <a:lnTo>
                    <a:pt x="486294" y="359137"/>
                  </a:lnTo>
                  <a:lnTo>
                    <a:pt x="540152" y="365624"/>
                  </a:lnTo>
                  <a:lnTo>
                    <a:pt x="596225" y="371750"/>
                  </a:lnTo>
                  <a:lnTo>
                    <a:pt x="654419" y="377504"/>
                  </a:lnTo>
                  <a:lnTo>
                    <a:pt x="714642" y="382872"/>
                  </a:lnTo>
                  <a:lnTo>
                    <a:pt x="776801" y="387841"/>
                  </a:lnTo>
                  <a:lnTo>
                    <a:pt x="840802" y="392399"/>
                  </a:lnTo>
                  <a:lnTo>
                    <a:pt x="906551" y="396532"/>
                  </a:lnTo>
                  <a:lnTo>
                    <a:pt x="973956" y="400227"/>
                  </a:lnTo>
                  <a:lnTo>
                    <a:pt x="1042923" y="403472"/>
                  </a:lnTo>
                  <a:lnTo>
                    <a:pt x="1113360" y="406253"/>
                  </a:lnTo>
                  <a:lnTo>
                    <a:pt x="1185172" y="408557"/>
                  </a:lnTo>
                  <a:lnTo>
                    <a:pt x="1258266" y="410372"/>
                  </a:lnTo>
                  <a:lnTo>
                    <a:pt x="1332550" y="411684"/>
                  </a:lnTo>
                  <a:lnTo>
                    <a:pt x="1407930" y="412481"/>
                  </a:lnTo>
                  <a:lnTo>
                    <a:pt x="1484312" y="412750"/>
                  </a:lnTo>
                  <a:lnTo>
                    <a:pt x="1560695" y="412481"/>
                  </a:lnTo>
                  <a:lnTo>
                    <a:pt x="1636074" y="411684"/>
                  </a:lnTo>
                  <a:lnTo>
                    <a:pt x="1710358" y="410372"/>
                  </a:lnTo>
                  <a:lnTo>
                    <a:pt x="1783453" y="408557"/>
                  </a:lnTo>
                  <a:lnTo>
                    <a:pt x="1855265" y="406253"/>
                  </a:lnTo>
                  <a:lnTo>
                    <a:pt x="1925701" y="403472"/>
                  </a:lnTo>
                  <a:lnTo>
                    <a:pt x="1994669" y="400227"/>
                  </a:lnTo>
                  <a:lnTo>
                    <a:pt x="2062074" y="396532"/>
                  </a:lnTo>
                  <a:lnTo>
                    <a:pt x="2127823" y="392399"/>
                  </a:lnTo>
                  <a:lnTo>
                    <a:pt x="2191824" y="387841"/>
                  </a:lnTo>
                  <a:lnTo>
                    <a:pt x="2253982" y="382872"/>
                  </a:lnTo>
                  <a:lnTo>
                    <a:pt x="2314205" y="377504"/>
                  </a:lnTo>
                  <a:lnTo>
                    <a:pt x="2372400" y="371750"/>
                  </a:lnTo>
                  <a:lnTo>
                    <a:pt x="2428473" y="365624"/>
                  </a:lnTo>
                  <a:lnTo>
                    <a:pt x="2482330" y="359137"/>
                  </a:lnTo>
                  <a:lnTo>
                    <a:pt x="2533880" y="352304"/>
                  </a:lnTo>
                  <a:lnTo>
                    <a:pt x="2583027" y="345137"/>
                  </a:lnTo>
                  <a:lnTo>
                    <a:pt x="2629680" y="337648"/>
                  </a:lnTo>
                  <a:lnTo>
                    <a:pt x="2673744" y="329852"/>
                  </a:lnTo>
                  <a:lnTo>
                    <a:pt x="2715127" y="321761"/>
                  </a:lnTo>
                  <a:lnTo>
                    <a:pt x="2753736" y="313388"/>
                  </a:lnTo>
                  <a:lnTo>
                    <a:pt x="2822255" y="295847"/>
                  </a:lnTo>
                  <a:lnTo>
                    <a:pt x="2878557" y="277333"/>
                  </a:lnTo>
                  <a:lnTo>
                    <a:pt x="2921894" y="257951"/>
                  </a:lnTo>
                  <a:lnTo>
                    <a:pt x="2960961" y="227475"/>
                  </a:lnTo>
                  <a:lnTo>
                    <a:pt x="2968625" y="206375"/>
                  </a:lnTo>
                  <a:lnTo>
                    <a:pt x="2966693" y="195755"/>
                  </a:lnTo>
                  <a:lnTo>
                    <a:pt x="2938469" y="164783"/>
                  </a:lnTo>
                  <a:lnTo>
                    <a:pt x="2901893" y="145005"/>
                  </a:lnTo>
                  <a:lnTo>
                    <a:pt x="2851980" y="126044"/>
                  </a:lnTo>
                  <a:lnTo>
                    <a:pt x="2789476" y="108004"/>
                  </a:lnTo>
                  <a:lnTo>
                    <a:pt x="2715127" y="90988"/>
                  </a:lnTo>
                  <a:lnTo>
                    <a:pt x="2673744" y="82897"/>
                  </a:lnTo>
                  <a:lnTo>
                    <a:pt x="2629680" y="75101"/>
                  </a:lnTo>
                  <a:lnTo>
                    <a:pt x="2583027" y="67613"/>
                  </a:lnTo>
                  <a:lnTo>
                    <a:pt x="2533880" y="60445"/>
                  </a:lnTo>
                  <a:lnTo>
                    <a:pt x="2482330" y="53612"/>
                  </a:lnTo>
                  <a:lnTo>
                    <a:pt x="2428473" y="47126"/>
                  </a:lnTo>
                  <a:lnTo>
                    <a:pt x="2372400" y="40999"/>
                  </a:lnTo>
                  <a:lnTo>
                    <a:pt x="2314205" y="35245"/>
                  </a:lnTo>
                  <a:lnTo>
                    <a:pt x="2253982" y="29877"/>
                  </a:lnTo>
                  <a:lnTo>
                    <a:pt x="2191824" y="24908"/>
                  </a:lnTo>
                  <a:lnTo>
                    <a:pt x="2127823" y="20350"/>
                  </a:lnTo>
                  <a:lnTo>
                    <a:pt x="2062074" y="16218"/>
                  </a:lnTo>
                  <a:lnTo>
                    <a:pt x="1994669" y="12522"/>
                  </a:lnTo>
                  <a:lnTo>
                    <a:pt x="1925701" y="9278"/>
                  </a:lnTo>
                  <a:lnTo>
                    <a:pt x="1855265" y="6497"/>
                  </a:lnTo>
                  <a:lnTo>
                    <a:pt x="1783453" y="4192"/>
                  </a:lnTo>
                  <a:lnTo>
                    <a:pt x="1710358" y="2377"/>
                  </a:lnTo>
                  <a:lnTo>
                    <a:pt x="1636074" y="1065"/>
                  </a:lnTo>
                  <a:lnTo>
                    <a:pt x="1560695" y="268"/>
                  </a:lnTo>
                  <a:lnTo>
                    <a:pt x="1484312" y="0"/>
                  </a:lnTo>
                  <a:close/>
                </a:path>
              </a:pathLst>
            </a:custGeom>
            <a:solidFill>
              <a:srgbClr val="FFFED5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1548" y="5380037"/>
              <a:ext cx="2968625" cy="412750"/>
            </a:xfrm>
            <a:custGeom>
              <a:avLst/>
              <a:gdLst/>
              <a:ahLst/>
              <a:cxnLst/>
              <a:rect l="l" t="t" r="r" b="b"/>
              <a:pathLst>
                <a:path w="2968625" h="412750">
                  <a:moveTo>
                    <a:pt x="0" y="206374"/>
                  </a:moveTo>
                  <a:lnTo>
                    <a:pt x="30155" y="164783"/>
                  </a:lnTo>
                  <a:lnTo>
                    <a:pt x="66731" y="145005"/>
                  </a:lnTo>
                  <a:lnTo>
                    <a:pt x="116644" y="126044"/>
                  </a:lnTo>
                  <a:lnTo>
                    <a:pt x="179148" y="108004"/>
                  </a:lnTo>
                  <a:lnTo>
                    <a:pt x="253497" y="90988"/>
                  </a:lnTo>
                  <a:lnTo>
                    <a:pt x="294880" y="82897"/>
                  </a:lnTo>
                  <a:lnTo>
                    <a:pt x="338944" y="75101"/>
                  </a:lnTo>
                  <a:lnTo>
                    <a:pt x="385597" y="67613"/>
                  </a:lnTo>
                  <a:lnTo>
                    <a:pt x="434745" y="60445"/>
                  </a:lnTo>
                  <a:lnTo>
                    <a:pt x="486294" y="53612"/>
                  </a:lnTo>
                  <a:lnTo>
                    <a:pt x="540152" y="47125"/>
                  </a:lnTo>
                  <a:lnTo>
                    <a:pt x="596224" y="40999"/>
                  </a:lnTo>
                  <a:lnTo>
                    <a:pt x="654419" y="35245"/>
                  </a:lnTo>
                  <a:lnTo>
                    <a:pt x="714642" y="29877"/>
                  </a:lnTo>
                  <a:lnTo>
                    <a:pt x="776801" y="24908"/>
                  </a:lnTo>
                  <a:lnTo>
                    <a:pt x="840801" y="20350"/>
                  </a:lnTo>
                  <a:lnTo>
                    <a:pt x="906551" y="16217"/>
                  </a:lnTo>
                  <a:lnTo>
                    <a:pt x="973956" y="12522"/>
                  </a:lnTo>
                  <a:lnTo>
                    <a:pt x="1042923" y="9278"/>
                  </a:lnTo>
                  <a:lnTo>
                    <a:pt x="1113359" y="6497"/>
                  </a:lnTo>
                  <a:lnTo>
                    <a:pt x="1185172" y="4192"/>
                  </a:lnTo>
                  <a:lnTo>
                    <a:pt x="1258266" y="2377"/>
                  </a:lnTo>
                  <a:lnTo>
                    <a:pt x="1332550" y="1065"/>
                  </a:lnTo>
                  <a:lnTo>
                    <a:pt x="1407930" y="268"/>
                  </a:lnTo>
                  <a:lnTo>
                    <a:pt x="1484312" y="0"/>
                  </a:lnTo>
                  <a:lnTo>
                    <a:pt x="1560695" y="268"/>
                  </a:lnTo>
                  <a:lnTo>
                    <a:pt x="1636075" y="1065"/>
                  </a:lnTo>
                  <a:lnTo>
                    <a:pt x="1710358" y="2377"/>
                  </a:lnTo>
                  <a:lnTo>
                    <a:pt x="1783453" y="4192"/>
                  </a:lnTo>
                  <a:lnTo>
                    <a:pt x="1855265" y="6497"/>
                  </a:lnTo>
                  <a:lnTo>
                    <a:pt x="1925701" y="9278"/>
                  </a:lnTo>
                  <a:lnTo>
                    <a:pt x="1994669" y="12522"/>
                  </a:lnTo>
                  <a:lnTo>
                    <a:pt x="2062074" y="16217"/>
                  </a:lnTo>
                  <a:lnTo>
                    <a:pt x="2127823" y="20350"/>
                  </a:lnTo>
                  <a:lnTo>
                    <a:pt x="2191824" y="24908"/>
                  </a:lnTo>
                  <a:lnTo>
                    <a:pt x="2253982" y="29877"/>
                  </a:lnTo>
                  <a:lnTo>
                    <a:pt x="2314205" y="35245"/>
                  </a:lnTo>
                  <a:lnTo>
                    <a:pt x="2372400" y="40999"/>
                  </a:lnTo>
                  <a:lnTo>
                    <a:pt x="2428473" y="47125"/>
                  </a:lnTo>
                  <a:lnTo>
                    <a:pt x="2482330" y="53612"/>
                  </a:lnTo>
                  <a:lnTo>
                    <a:pt x="2533880" y="60445"/>
                  </a:lnTo>
                  <a:lnTo>
                    <a:pt x="2583027" y="67613"/>
                  </a:lnTo>
                  <a:lnTo>
                    <a:pt x="2629680" y="75101"/>
                  </a:lnTo>
                  <a:lnTo>
                    <a:pt x="2673744" y="82897"/>
                  </a:lnTo>
                  <a:lnTo>
                    <a:pt x="2715128" y="90988"/>
                  </a:lnTo>
                  <a:lnTo>
                    <a:pt x="2753736" y="99362"/>
                  </a:lnTo>
                  <a:lnTo>
                    <a:pt x="2822256" y="116902"/>
                  </a:lnTo>
                  <a:lnTo>
                    <a:pt x="2878557" y="135416"/>
                  </a:lnTo>
                  <a:lnTo>
                    <a:pt x="2921895" y="154798"/>
                  </a:lnTo>
                  <a:lnTo>
                    <a:pt x="2960962" y="185274"/>
                  </a:lnTo>
                  <a:lnTo>
                    <a:pt x="2968625" y="206374"/>
                  </a:lnTo>
                  <a:lnTo>
                    <a:pt x="2966694" y="216995"/>
                  </a:lnTo>
                  <a:lnTo>
                    <a:pt x="2938469" y="247966"/>
                  </a:lnTo>
                  <a:lnTo>
                    <a:pt x="2901893" y="267744"/>
                  </a:lnTo>
                  <a:lnTo>
                    <a:pt x="2851980" y="286705"/>
                  </a:lnTo>
                  <a:lnTo>
                    <a:pt x="2789476" y="304745"/>
                  </a:lnTo>
                  <a:lnTo>
                    <a:pt x="2715128" y="321761"/>
                  </a:lnTo>
                  <a:lnTo>
                    <a:pt x="2673744" y="329852"/>
                  </a:lnTo>
                  <a:lnTo>
                    <a:pt x="2629680" y="337648"/>
                  </a:lnTo>
                  <a:lnTo>
                    <a:pt x="2583027" y="345136"/>
                  </a:lnTo>
                  <a:lnTo>
                    <a:pt x="2533880" y="352304"/>
                  </a:lnTo>
                  <a:lnTo>
                    <a:pt x="2482330" y="359137"/>
                  </a:lnTo>
                  <a:lnTo>
                    <a:pt x="2428473" y="365623"/>
                  </a:lnTo>
                  <a:lnTo>
                    <a:pt x="2372400" y="371750"/>
                  </a:lnTo>
                  <a:lnTo>
                    <a:pt x="2314205" y="377504"/>
                  </a:lnTo>
                  <a:lnTo>
                    <a:pt x="2253982" y="382872"/>
                  </a:lnTo>
                  <a:lnTo>
                    <a:pt x="2191824" y="387841"/>
                  </a:lnTo>
                  <a:lnTo>
                    <a:pt x="2127823" y="392399"/>
                  </a:lnTo>
                  <a:lnTo>
                    <a:pt x="2062074" y="396531"/>
                  </a:lnTo>
                  <a:lnTo>
                    <a:pt x="1994669" y="400227"/>
                  </a:lnTo>
                  <a:lnTo>
                    <a:pt x="1925701" y="403471"/>
                  </a:lnTo>
                  <a:lnTo>
                    <a:pt x="1855265" y="406252"/>
                  </a:lnTo>
                  <a:lnTo>
                    <a:pt x="1783453" y="408557"/>
                  </a:lnTo>
                  <a:lnTo>
                    <a:pt x="1710358" y="410371"/>
                  </a:lnTo>
                  <a:lnTo>
                    <a:pt x="1636075" y="411684"/>
                  </a:lnTo>
                  <a:lnTo>
                    <a:pt x="1560695" y="412481"/>
                  </a:lnTo>
                  <a:lnTo>
                    <a:pt x="1484312" y="412749"/>
                  </a:lnTo>
                  <a:lnTo>
                    <a:pt x="1407930" y="412481"/>
                  </a:lnTo>
                  <a:lnTo>
                    <a:pt x="1332550" y="411684"/>
                  </a:lnTo>
                  <a:lnTo>
                    <a:pt x="1258266" y="410371"/>
                  </a:lnTo>
                  <a:lnTo>
                    <a:pt x="1185172" y="408557"/>
                  </a:lnTo>
                  <a:lnTo>
                    <a:pt x="1113359" y="406252"/>
                  </a:lnTo>
                  <a:lnTo>
                    <a:pt x="1042923" y="403471"/>
                  </a:lnTo>
                  <a:lnTo>
                    <a:pt x="973956" y="400227"/>
                  </a:lnTo>
                  <a:lnTo>
                    <a:pt x="906551" y="396531"/>
                  </a:lnTo>
                  <a:lnTo>
                    <a:pt x="840801" y="392399"/>
                  </a:lnTo>
                  <a:lnTo>
                    <a:pt x="776801" y="387841"/>
                  </a:lnTo>
                  <a:lnTo>
                    <a:pt x="714642" y="382872"/>
                  </a:lnTo>
                  <a:lnTo>
                    <a:pt x="654419" y="377504"/>
                  </a:lnTo>
                  <a:lnTo>
                    <a:pt x="596224" y="371750"/>
                  </a:lnTo>
                  <a:lnTo>
                    <a:pt x="540152" y="365623"/>
                  </a:lnTo>
                  <a:lnTo>
                    <a:pt x="486294" y="359137"/>
                  </a:lnTo>
                  <a:lnTo>
                    <a:pt x="434745" y="352304"/>
                  </a:lnTo>
                  <a:lnTo>
                    <a:pt x="385597" y="345136"/>
                  </a:lnTo>
                  <a:lnTo>
                    <a:pt x="338944" y="337648"/>
                  </a:lnTo>
                  <a:lnTo>
                    <a:pt x="294880" y="329852"/>
                  </a:lnTo>
                  <a:lnTo>
                    <a:pt x="253497" y="321761"/>
                  </a:lnTo>
                  <a:lnTo>
                    <a:pt x="214888" y="313387"/>
                  </a:lnTo>
                  <a:lnTo>
                    <a:pt x="146369" y="295847"/>
                  </a:lnTo>
                  <a:lnTo>
                    <a:pt x="90067" y="277333"/>
                  </a:lnTo>
                  <a:lnTo>
                    <a:pt x="46730" y="257951"/>
                  </a:lnTo>
                  <a:lnTo>
                    <a:pt x="7663" y="227475"/>
                  </a:lnTo>
                  <a:lnTo>
                    <a:pt x="0" y="206374"/>
                  </a:lnTo>
                  <a:close/>
                </a:path>
              </a:pathLst>
            </a:custGeom>
            <a:ln w="2539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08930" y="109062"/>
            <a:ext cx="1931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26073" y="4273550"/>
            <a:ext cx="3557904" cy="1863725"/>
            <a:chOff x="5426073" y="4273550"/>
            <a:chExt cx="3557904" cy="1863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9437" y="4273550"/>
              <a:ext cx="3324223" cy="17811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38773" y="5643562"/>
              <a:ext cx="3068955" cy="481330"/>
            </a:xfrm>
            <a:custGeom>
              <a:avLst/>
              <a:gdLst/>
              <a:ahLst/>
              <a:cxnLst/>
              <a:rect l="l" t="t" r="r" b="b"/>
              <a:pathLst>
                <a:path w="3068954" h="481329">
                  <a:moveTo>
                    <a:pt x="1534318" y="0"/>
                  </a:moveTo>
                  <a:lnTo>
                    <a:pt x="1457740" y="294"/>
                  </a:lnTo>
                  <a:lnTo>
                    <a:pt x="1382134" y="1168"/>
                  </a:lnTo>
                  <a:lnTo>
                    <a:pt x="1307588" y="2607"/>
                  </a:lnTo>
                  <a:lnTo>
                    <a:pt x="1234189" y="4599"/>
                  </a:lnTo>
                  <a:lnTo>
                    <a:pt x="1162026" y="7128"/>
                  </a:lnTo>
                  <a:lnTo>
                    <a:pt x="1091187" y="10182"/>
                  </a:lnTo>
                  <a:lnTo>
                    <a:pt x="1021759" y="13747"/>
                  </a:lnTo>
                  <a:lnTo>
                    <a:pt x="953830" y="17808"/>
                  </a:lnTo>
                  <a:lnTo>
                    <a:pt x="887488" y="22353"/>
                  </a:lnTo>
                  <a:lnTo>
                    <a:pt x="822822" y="27366"/>
                  </a:lnTo>
                  <a:lnTo>
                    <a:pt x="759918" y="32836"/>
                  </a:lnTo>
                  <a:lnTo>
                    <a:pt x="698866" y="38747"/>
                  </a:lnTo>
                  <a:lnTo>
                    <a:pt x="639752" y="45085"/>
                  </a:lnTo>
                  <a:lnTo>
                    <a:pt x="582665" y="51838"/>
                  </a:lnTo>
                  <a:lnTo>
                    <a:pt x="527692" y="58992"/>
                  </a:lnTo>
                  <a:lnTo>
                    <a:pt x="474923" y="66531"/>
                  </a:lnTo>
                  <a:lnTo>
                    <a:pt x="424443" y="74444"/>
                  </a:lnTo>
                  <a:lnTo>
                    <a:pt x="376342" y="82716"/>
                  </a:lnTo>
                  <a:lnTo>
                    <a:pt x="330707" y="91333"/>
                  </a:lnTo>
                  <a:lnTo>
                    <a:pt x="287626" y="100281"/>
                  </a:lnTo>
                  <a:lnTo>
                    <a:pt x="247188" y="109547"/>
                  </a:lnTo>
                  <a:lnTo>
                    <a:pt x="209479" y="119118"/>
                  </a:lnTo>
                  <a:lnTo>
                    <a:pt x="142603" y="139114"/>
                  </a:lnTo>
                  <a:lnTo>
                    <a:pt x="87702" y="160161"/>
                  </a:lnTo>
                  <a:lnTo>
                    <a:pt x="45478" y="182148"/>
                  </a:lnTo>
                  <a:lnTo>
                    <a:pt x="7452" y="216650"/>
                  </a:lnTo>
                  <a:lnTo>
                    <a:pt x="0" y="240505"/>
                  </a:lnTo>
                  <a:lnTo>
                    <a:pt x="1877" y="252509"/>
                  </a:lnTo>
                  <a:lnTo>
                    <a:pt x="29340" y="287551"/>
                  </a:lnTo>
                  <a:lnTo>
                    <a:pt x="64961" y="309967"/>
                  </a:lnTo>
                  <a:lnTo>
                    <a:pt x="113611" y="331498"/>
                  </a:lnTo>
                  <a:lnTo>
                    <a:pt x="174588" y="352033"/>
                  </a:lnTo>
                  <a:lnTo>
                    <a:pt x="247188" y="371463"/>
                  </a:lnTo>
                  <a:lnTo>
                    <a:pt x="287626" y="380730"/>
                  </a:lnTo>
                  <a:lnTo>
                    <a:pt x="330707" y="389678"/>
                  </a:lnTo>
                  <a:lnTo>
                    <a:pt x="376342" y="398295"/>
                  </a:lnTo>
                  <a:lnTo>
                    <a:pt x="424443" y="406567"/>
                  </a:lnTo>
                  <a:lnTo>
                    <a:pt x="474923" y="414479"/>
                  </a:lnTo>
                  <a:lnTo>
                    <a:pt x="527692" y="422019"/>
                  </a:lnTo>
                  <a:lnTo>
                    <a:pt x="582665" y="429173"/>
                  </a:lnTo>
                  <a:lnTo>
                    <a:pt x="639752" y="435926"/>
                  </a:lnTo>
                  <a:lnTo>
                    <a:pt x="698866" y="442264"/>
                  </a:lnTo>
                  <a:lnTo>
                    <a:pt x="759918" y="448175"/>
                  </a:lnTo>
                  <a:lnTo>
                    <a:pt x="822822" y="453644"/>
                  </a:lnTo>
                  <a:lnTo>
                    <a:pt x="887488" y="458658"/>
                  </a:lnTo>
                  <a:lnTo>
                    <a:pt x="953830" y="463203"/>
                  </a:lnTo>
                  <a:lnTo>
                    <a:pt x="1021759" y="467264"/>
                  </a:lnTo>
                  <a:lnTo>
                    <a:pt x="1091187" y="470829"/>
                  </a:lnTo>
                  <a:lnTo>
                    <a:pt x="1162026" y="473883"/>
                  </a:lnTo>
                  <a:lnTo>
                    <a:pt x="1234189" y="476412"/>
                  </a:lnTo>
                  <a:lnTo>
                    <a:pt x="1307588" y="478404"/>
                  </a:lnTo>
                  <a:lnTo>
                    <a:pt x="1382134" y="479843"/>
                  </a:lnTo>
                  <a:lnTo>
                    <a:pt x="1457740" y="480717"/>
                  </a:lnTo>
                  <a:lnTo>
                    <a:pt x="1534318" y="481011"/>
                  </a:lnTo>
                  <a:lnTo>
                    <a:pt x="1610896" y="480717"/>
                  </a:lnTo>
                  <a:lnTo>
                    <a:pt x="1686502" y="479843"/>
                  </a:lnTo>
                  <a:lnTo>
                    <a:pt x="1761049" y="478404"/>
                  </a:lnTo>
                  <a:lnTo>
                    <a:pt x="1834447" y="476412"/>
                  </a:lnTo>
                  <a:lnTo>
                    <a:pt x="1906610" y="473883"/>
                  </a:lnTo>
                  <a:lnTo>
                    <a:pt x="1977450" y="470829"/>
                  </a:lnTo>
                  <a:lnTo>
                    <a:pt x="2046878" y="467264"/>
                  </a:lnTo>
                  <a:lnTo>
                    <a:pt x="2114807" y="463203"/>
                  </a:lnTo>
                  <a:lnTo>
                    <a:pt x="2181148" y="458658"/>
                  </a:lnTo>
                  <a:lnTo>
                    <a:pt x="2245815" y="453644"/>
                  </a:lnTo>
                  <a:lnTo>
                    <a:pt x="2308718" y="448175"/>
                  </a:lnTo>
                  <a:lnTo>
                    <a:pt x="2369771" y="442264"/>
                  </a:lnTo>
                  <a:lnTo>
                    <a:pt x="2428885" y="435926"/>
                  </a:lnTo>
                  <a:lnTo>
                    <a:pt x="2485972" y="429173"/>
                  </a:lnTo>
                  <a:lnTo>
                    <a:pt x="2540944" y="422019"/>
                  </a:lnTo>
                  <a:lnTo>
                    <a:pt x="2593714" y="414479"/>
                  </a:lnTo>
                  <a:lnTo>
                    <a:pt x="2644193" y="406567"/>
                  </a:lnTo>
                  <a:lnTo>
                    <a:pt x="2692294" y="398295"/>
                  </a:lnTo>
                  <a:lnTo>
                    <a:pt x="2737929" y="389678"/>
                  </a:lnTo>
                  <a:lnTo>
                    <a:pt x="2781010" y="380730"/>
                  </a:lnTo>
                  <a:lnTo>
                    <a:pt x="2821449" y="371463"/>
                  </a:lnTo>
                  <a:lnTo>
                    <a:pt x="2859158" y="361893"/>
                  </a:lnTo>
                  <a:lnTo>
                    <a:pt x="2926034" y="341897"/>
                  </a:lnTo>
                  <a:lnTo>
                    <a:pt x="2980935" y="320850"/>
                  </a:lnTo>
                  <a:lnTo>
                    <a:pt x="3023159" y="298863"/>
                  </a:lnTo>
                  <a:lnTo>
                    <a:pt x="3061185" y="264360"/>
                  </a:lnTo>
                  <a:lnTo>
                    <a:pt x="3068637" y="240505"/>
                  </a:lnTo>
                  <a:lnTo>
                    <a:pt x="3066759" y="228502"/>
                  </a:lnTo>
                  <a:lnTo>
                    <a:pt x="3039296" y="193460"/>
                  </a:lnTo>
                  <a:lnTo>
                    <a:pt x="3003675" y="171044"/>
                  </a:lnTo>
                  <a:lnTo>
                    <a:pt x="2955025" y="149513"/>
                  </a:lnTo>
                  <a:lnTo>
                    <a:pt x="2894048" y="128978"/>
                  </a:lnTo>
                  <a:lnTo>
                    <a:pt x="2821449" y="109547"/>
                  </a:lnTo>
                  <a:lnTo>
                    <a:pt x="2781010" y="100281"/>
                  </a:lnTo>
                  <a:lnTo>
                    <a:pt x="2737929" y="91333"/>
                  </a:lnTo>
                  <a:lnTo>
                    <a:pt x="2692294" y="82716"/>
                  </a:lnTo>
                  <a:lnTo>
                    <a:pt x="2644193" y="74444"/>
                  </a:lnTo>
                  <a:lnTo>
                    <a:pt x="2593714" y="66531"/>
                  </a:lnTo>
                  <a:lnTo>
                    <a:pt x="2540944" y="58992"/>
                  </a:lnTo>
                  <a:lnTo>
                    <a:pt x="2485972" y="51838"/>
                  </a:lnTo>
                  <a:lnTo>
                    <a:pt x="2428885" y="45085"/>
                  </a:lnTo>
                  <a:lnTo>
                    <a:pt x="2369771" y="38747"/>
                  </a:lnTo>
                  <a:lnTo>
                    <a:pt x="2308718" y="32836"/>
                  </a:lnTo>
                  <a:lnTo>
                    <a:pt x="2245815" y="27366"/>
                  </a:lnTo>
                  <a:lnTo>
                    <a:pt x="2181148" y="22353"/>
                  </a:lnTo>
                  <a:lnTo>
                    <a:pt x="2114807" y="17808"/>
                  </a:lnTo>
                  <a:lnTo>
                    <a:pt x="2046878" y="13747"/>
                  </a:lnTo>
                  <a:lnTo>
                    <a:pt x="1977450" y="10182"/>
                  </a:lnTo>
                  <a:lnTo>
                    <a:pt x="1906610" y="7128"/>
                  </a:lnTo>
                  <a:lnTo>
                    <a:pt x="1834447" y="4599"/>
                  </a:lnTo>
                  <a:lnTo>
                    <a:pt x="1761049" y="2607"/>
                  </a:lnTo>
                  <a:lnTo>
                    <a:pt x="1686502" y="1168"/>
                  </a:lnTo>
                  <a:lnTo>
                    <a:pt x="1610896" y="294"/>
                  </a:lnTo>
                  <a:lnTo>
                    <a:pt x="1534318" y="0"/>
                  </a:lnTo>
                  <a:close/>
                </a:path>
              </a:pathLst>
            </a:custGeom>
            <a:solidFill>
              <a:srgbClr val="FFFED5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8773" y="5643563"/>
              <a:ext cx="3068955" cy="481330"/>
            </a:xfrm>
            <a:custGeom>
              <a:avLst/>
              <a:gdLst/>
              <a:ahLst/>
              <a:cxnLst/>
              <a:rect l="l" t="t" r="r" b="b"/>
              <a:pathLst>
                <a:path w="3068954" h="481329">
                  <a:moveTo>
                    <a:pt x="0" y="240505"/>
                  </a:moveTo>
                  <a:lnTo>
                    <a:pt x="16635" y="204965"/>
                  </a:lnTo>
                  <a:lnTo>
                    <a:pt x="64961" y="171044"/>
                  </a:lnTo>
                  <a:lnTo>
                    <a:pt x="113611" y="149513"/>
                  </a:lnTo>
                  <a:lnTo>
                    <a:pt x="174588" y="128978"/>
                  </a:lnTo>
                  <a:lnTo>
                    <a:pt x="247188" y="109547"/>
                  </a:lnTo>
                  <a:lnTo>
                    <a:pt x="287626" y="100281"/>
                  </a:lnTo>
                  <a:lnTo>
                    <a:pt x="330707" y="91333"/>
                  </a:lnTo>
                  <a:lnTo>
                    <a:pt x="376342" y="82716"/>
                  </a:lnTo>
                  <a:lnTo>
                    <a:pt x="424443" y="74444"/>
                  </a:lnTo>
                  <a:lnTo>
                    <a:pt x="474923" y="66531"/>
                  </a:lnTo>
                  <a:lnTo>
                    <a:pt x="527692" y="58992"/>
                  </a:lnTo>
                  <a:lnTo>
                    <a:pt x="582665" y="51838"/>
                  </a:lnTo>
                  <a:lnTo>
                    <a:pt x="639752" y="45085"/>
                  </a:lnTo>
                  <a:lnTo>
                    <a:pt x="698866" y="38747"/>
                  </a:lnTo>
                  <a:lnTo>
                    <a:pt x="759918" y="32836"/>
                  </a:lnTo>
                  <a:lnTo>
                    <a:pt x="822822" y="27366"/>
                  </a:lnTo>
                  <a:lnTo>
                    <a:pt x="887488" y="22353"/>
                  </a:lnTo>
                  <a:lnTo>
                    <a:pt x="953830" y="17808"/>
                  </a:lnTo>
                  <a:lnTo>
                    <a:pt x="1021758" y="13747"/>
                  </a:lnTo>
                  <a:lnTo>
                    <a:pt x="1091187" y="10182"/>
                  </a:lnTo>
                  <a:lnTo>
                    <a:pt x="1162026" y="7128"/>
                  </a:lnTo>
                  <a:lnTo>
                    <a:pt x="1234189" y="4599"/>
                  </a:lnTo>
                  <a:lnTo>
                    <a:pt x="1307588" y="2607"/>
                  </a:lnTo>
                  <a:lnTo>
                    <a:pt x="1382134" y="1168"/>
                  </a:lnTo>
                  <a:lnTo>
                    <a:pt x="1457740" y="294"/>
                  </a:lnTo>
                  <a:lnTo>
                    <a:pt x="1534318" y="0"/>
                  </a:lnTo>
                  <a:lnTo>
                    <a:pt x="1610896" y="294"/>
                  </a:lnTo>
                  <a:lnTo>
                    <a:pt x="1686502" y="1168"/>
                  </a:lnTo>
                  <a:lnTo>
                    <a:pt x="1761048" y="2607"/>
                  </a:lnTo>
                  <a:lnTo>
                    <a:pt x="1834447" y="4599"/>
                  </a:lnTo>
                  <a:lnTo>
                    <a:pt x="1906610" y="7128"/>
                  </a:lnTo>
                  <a:lnTo>
                    <a:pt x="1977450" y="10182"/>
                  </a:lnTo>
                  <a:lnTo>
                    <a:pt x="2046878" y="13747"/>
                  </a:lnTo>
                  <a:lnTo>
                    <a:pt x="2114806" y="17808"/>
                  </a:lnTo>
                  <a:lnTo>
                    <a:pt x="2181148" y="22353"/>
                  </a:lnTo>
                  <a:lnTo>
                    <a:pt x="2245815" y="27366"/>
                  </a:lnTo>
                  <a:lnTo>
                    <a:pt x="2308718" y="32836"/>
                  </a:lnTo>
                  <a:lnTo>
                    <a:pt x="2369771" y="38747"/>
                  </a:lnTo>
                  <a:lnTo>
                    <a:pt x="2428884" y="45085"/>
                  </a:lnTo>
                  <a:lnTo>
                    <a:pt x="2485971" y="51838"/>
                  </a:lnTo>
                  <a:lnTo>
                    <a:pt x="2540944" y="58992"/>
                  </a:lnTo>
                  <a:lnTo>
                    <a:pt x="2593714" y="66531"/>
                  </a:lnTo>
                  <a:lnTo>
                    <a:pt x="2644193" y="74444"/>
                  </a:lnTo>
                  <a:lnTo>
                    <a:pt x="2692294" y="82716"/>
                  </a:lnTo>
                  <a:lnTo>
                    <a:pt x="2737929" y="91333"/>
                  </a:lnTo>
                  <a:lnTo>
                    <a:pt x="2781010" y="100281"/>
                  </a:lnTo>
                  <a:lnTo>
                    <a:pt x="2821448" y="109547"/>
                  </a:lnTo>
                  <a:lnTo>
                    <a:pt x="2859157" y="119117"/>
                  </a:lnTo>
                  <a:lnTo>
                    <a:pt x="2926033" y="139114"/>
                  </a:lnTo>
                  <a:lnTo>
                    <a:pt x="2980935" y="160161"/>
                  </a:lnTo>
                  <a:lnTo>
                    <a:pt x="3023158" y="182148"/>
                  </a:lnTo>
                  <a:lnTo>
                    <a:pt x="3061184" y="216650"/>
                  </a:lnTo>
                  <a:lnTo>
                    <a:pt x="3068637" y="240505"/>
                  </a:lnTo>
                  <a:lnTo>
                    <a:pt x="3066759" y="252509"/>
                  </a:lnTo>
                  <a:lnTo>
                    <a:pt x="3039296" y="287551"/>
                  </a:lnTo>
                  <a:lnTo>
                    <a:pt x="3003675" y="309967"/>
                  </a:lnTo>
                  <a:lnTo>
                    <a:pt x="2955025" y="331498"/>
                  </a:lnTo>
                  <a:lnTo>
                    <a:pt x="2894048" y="352033"/>
                  </a:lnTo>
                  <a:lnTo>
                    <a:pt x="2821448" y="371463"/>
                  </a:lnTo>
                  <a:lnTo>
                    <a:pt x="2781010" y="380730"/>
                  </a:lnTo>
                  <a:lnTo>
                    <a:pt x="2737929" y="389678"/>
                  </a:lnTo>
                  <a:lnTo>
                    <a:pt x="2692294" y="398295"/>
                  </a:lnTo>
                  <a:lnTo>
                    <a:pt x="2644193" y="406567"/>
                  </a:lnTo>
                  <a:lnTo>
                    <a:pt x="2593714" y="414479"/>
                  </a:lnTo>
                  <a:lnTo>
                    <a:pt x="2540944" y="422019"/>
                  </a:lnTo>
                  <a:lnTo>
                    <a:pt x="2485971" y="429173"/>
                  </a:lnTo>
                  <a:lnTo>
                    <a:pt x="2428884" y="435926"/>
                  </a:lnTo>
                  <a:lnTo>
                    <a:pt x="2369771" y="442264"/>
                  </a:lnTo>
                  <a:lnTo>
                    <a:pt x="2308718" y="448175"/>
                  </a:lnTo>
                  <a:lnTo>
                    <a:pt x="2245815" y="453644"/>
                  </a:lnTo>
                  <a:lnTo>
                    <a:pt x="2181148" y="458658"/>
                  </a:lnTo>
                  <a:lnTo>
                    <a:pt x="2114806" y="463203"/>
                  </a:lnTo>
                  <a:lnTo>
                    <a:pt x="2046878" y="467264"/>
                  </a:lnTo>
                  <a:lnTo>
                    <a:pt x="1977450" y="470829"/>
                  </a:lnTo>
                  <a:lnTo>
                    <a:pt x="1906610" y="473883"/>
                  </a:lnTo>
                  <a:lnTo>
                    <a:pt x="1834447" y="476412"/>
                  </a:lnTo>
                  <a:lnTo>
                    <a:pt x="1761048" y="478404"/>
                  </a:lnTo>
                  <a:lnTo>
                    <a:pt x="1686502" y="479843"/>
                  </a:lnTo>
                  <a:lnTo>
                    <a:pt x="1610896" y="480717"/>
                  </a:lnTo>
                  <a:lnTo>
                    <a:pt x="1534318" y="481011"/>
                  </a:lnTo>
                  <a:lnTo>
                    <a:pt x="1457740" y="480717"/>
                  </a:lnTo>
                  <a:lnTo>
                    <a:pt x="1382134" y="479843"/>
                  </a:lnTo>
                  <a:lnTo>
                    <a:pt x="1307588" y="478404"/>
                  </a:lnTo>
                  <a:lnTo>
                    <a:pt x="1234189" y="476412"/>
                  </a:lnTo>
                  <a:lnTo>
                    <a:pt x="1162026" y="473883"/>
                  </a:lnTo>
                  <a:lnTo>
                    <a:pt x="1091187" y="470829"/>
                  </a:lnTo>
                  <a:lnTo>
                    <a:pt x="1021758" y="467264"/>
                  </a:lnTo>
                  <a:lnTo>
                    <a:pt x="953830" y="463203"/>
                  </a:lnTo>
                  <a:lnTo>
                    <a:pt x="887488" y="458658"/>
                  </a:lnTo>
                  <a:lnTo>
                    <a:pt x="822822" y="453644"/>
                  </a:lnTo>
                  <a:lnTo>
                    <a:pt x="759918" y="448175"/>
                  </a:lnTo>
                  <a:lnTo>
                    <a:pt x="698866" y="442264"/>
                  </a:lnTo>
                  <a:lnTo>
                    <a:pt x="639752" y="435926"/>
                  </a:lnTo>
                  <a:lnTo>
                    <a:pt x="582665" y="429173"/>
                  </a:lnTo>
                  <a:lnTo>
                    <a:pt x="527692" y="422019"/>
                  </a:lnTo>
                  <a:lnTo>
                    <a:pt x="474923" y="414479"/>
                  </a:lnTo>
                  <a:lnTo>
                    <a:pt x="424443" y="406567"/>
                  </a:lnTo>
                  <a:lnTo>
                    <a:pt x="376342" y="398295"/>
                  </a:lnTo>
                  <a:lnTo>
                    <a:pt x="330707" y="389678"/>
                  </a:lnTo>
                  <a:lnTo>
                    <a:pt x="287626" y="380730"/>
                  </a:lnTo>
                  <a:lnTo>
                    <a:pt x="247188" y="371463"/>
                  </a:lnTo>
                  <a:lnTo>
                    <a:pt x="209479" y="361893"/>
                  </a:lnTo>
                  <a:lnTo>
                    <a:pt x="142603" y="341897"/>
                  </a:lnTo>
                  <a:lnTo>
                    <a:pt x="87702" y="320850"/>
                  </a:lnTo>
                  <a:lnTo>
                    <a:pt x="45478" y="298863"/>
                  </a:lnTo>
                  <a:lnTo>
                    <a:pt x="7452" y="264360"/>
                  </a:lnTo>
                  <a:lnTo>
                    <a:pt x="0" y="240505"/>
                  </a:lnTo>
                  <a:close/>
                </a:path>
              </a:pathLst>
            </a:custGeom>
            <a:ln w="2539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39" y="1310958"/>
            <a:ext cx="7870190" cy="46850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6920" indent="-342900">
              <a:lnSpc>
                <a:spcPts val="3800"/>
              </a:lnSpc>
              <a:spcBef>
                <a:spcPts val="260"/>
              </a:spcBef>
            </a:pP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User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Stories</a:t>
            </a:r>
            <a:r>
              <a:rPr sz="32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are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ready</a:t>
            </a:r>
            <a:r>
              <a:rPr sz="32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for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Team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to </a:t>
            </a:r>
            <a:r>
              <a:rPr sz="3200" spc="-10" dirty="0">
                <a:latin typeface="Arial"/>
                <a:cs typeface="Arial"/>
              </a:rPr>
              <a:t>build.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1200"/>
              </a:lnSpc>
              <a:spcBef>
                <a:spcPts val="335"/>
              </a:spcBef>
              <a:tabLst>
                <a:tab pos="354965" algn="l"/>
              </a:tabLst>
            </a:pPr>
            <a:r>
              <a:rPr sz="175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75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2200" dirty="0">
                <a:latin typeface="Arial"/>
                <a:cs typeface="Arial"/>
              </a:rPr>
              <a:t>As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Bank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Customer,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branch near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address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 that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I </a:t>
            </a:r>
            <a:r>
              <a:rPr sz="2200" dirty="0">
                <a:latin typeface="Arial"/>
                <a:cs typeface="Arial"/>
              </a:rPr>
              <a:t>can minimize </a:t>
            </a:r>
            <a:r>
              <a:rPr sz="2200" spc="-10" dirty="0">
                <a:latin typeface="Arial"/>
                <a:cs typeface="Arial"/>
              </a:rPr>
              <a:t>travel.</a:t>
            </a:r>
            <a:endParaRPr sz="2200">
              <a:latin typeface="Arial"/>
              <a:cs typeface="Arial"/>
            </a:endParaRPr>
          </a:p>
          <a:p>
            <a:pPr marL="355600" marR="222250" indent="-342900">
              <a:lnSpc>
                <a:spcPct val="101200"/>
              </a:lnSpc>
              <a:spcBef>
                <a:spcPts val="455"/>
              </a:spcBef>
              <a:tabLst>
                <a:tab pos="354965" algn="l"/>
              </a:tabLst>
            </a:pPr>
            <a:r>
              <a:rPr sz="175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75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2200" dirty="0">
                <a:latin typeface="Arial"/>
                <a:cs typeface="Arial"/>
              </a:rPr>
              <a:t>As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 Shopper,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add an account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mobile wallet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 that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I </a:t>
            </a:r>
            <a:r>
              <a:rPr sz="2200" dirty="0">
                <a:latin typeface="Arial"/>
                <a:cs typeface="Arial"/>
              </a:rPr>
              <a:t>can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fund </a:t>
            </a:r>
            <a:r>
              <a:rPr sz="2200" spc="-25" dirty="0">
                <a:latin typeface="Arial"/>
                <a:cs typeface="Arial"/>
              </a:rPr>
              <a:t>it.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200" b="1" spc="-10" dirty="0">
                <a:latin typeface="Arial"/>
                <a:cs typeface="Arial"/>
              </a:rPr>
              <a:t>Logistics</a:t>
            </a:r>
            <a:endParaRPr sz="2200">
              <a:latin typeface="Arial"/>
              <a:cs typeface="Arial"/>
            </a:endParaRPr>
          </a:p>
          <a:p>
            <a:pPr marL="355600" marR="2704465" indent="-342900">
              <a:lnSpc>
                <a:spcPct val="107200"/>
              </a:lnSpc>
              <a:spcBef>
                <a:spcPts val="52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50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1900" dirty="0">
                <a:latin typeface="Arial"/>
                <a:cs typeface="Arial"/>
              </a:rPr>
              <a:t>Refined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 backlog grooming sessions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by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PO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representatives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from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  <a:p>
            <a:pPr marL="355600" marR="2771140" indent="-342900">
              <a:lnSpc>
                <a:spcPct val="111600"/>
              </a:lnSpc>
              <a:spcBef>
                <a:spcPts val="409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50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1900" dirty="0">
                <a:latin typeface="Arial"/>
                <a:cs typeface="Arial"/>
              </a:rPr>
              <a:t>Stories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should be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well-defined prior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to </a:t>
            </a:r>
            <a:r>
              <a:rPr sz="1900" spc="-10" dirty="0">
                <a:latin typeface="Arial"/>
                <a:cs typeface="Arial"/>
              </a:rPr>
              <a:t>Sprint Planning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60C5BA"/>
                </a:solidFill>
                <a:latin typeface="Arial"/>
                <a:cs typeface="Arial"/>
              </a:rPr>
              <a:t>•</a:t>
            </a:r>
            <a:r>
              <a:rPr sz="1500" dirty="0">
                <a:solidFill>
                  <a:srgbClr val="60C5BA"/>
                </a:solidFill>
                <a:latin typeface="Arial"/>
                <a:cs typeface="Arial"/>
              </a:rPr>
              <a:t>	</a:t>
            </a:r>
            <a:r>
              <a:rPr sz="1900" dirty="0">
                <a:latin typeface="Arial"/>
                <a:cs typeface="Arial"/>
              </a:rPr>
              <a:t>Generally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about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1-3 days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of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effort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15020" y="109062"/>
            <a:ext cx="271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1056" y="628142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590" y="109062"/>
            <a:ext cx="8306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Functional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(NFRs)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739" y="1260793"/>
            <a:ext cx="7650480" cy="47040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215265" indent="-342900">
              <a:lnSpc>
                <a:spcPts val="29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2700" spc="-50" dirty="0">
                <a:solidFill>
                  <a:srgbClr val="E2751D"/>
                </a:solidFill>
                <a:latin typeface="Arial"/>
                <a:cs typeface="Arial"/>
              </a:rPr>
              <a:t>•</a:t>
            </a:r>
            <a:r>
              <a:rPr sz="2700" dirty="0">
                <a:solidFill>
                  <a:srgbClr val="E2751D"/>
                </a:solidFill>
                <a:latin typeface="Arial"/>
                <a:cs typeface="Arial"/>
              </a:rPr>
              <a:t>	</a:t>
            </a: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System-wide</a:t>
            </a:r>
            <a:r>
              <a:rPr sz="2700" b="1" spc="-2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nonfunctional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requirements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may </a:t>
            </a:r>
            <a:r>
              <a:rPr sz="2700" dirty="0">
                <a:latin typeface="Arial"/>
                <a:cs typeface="Arial"/>
              </a:rPr>
              <a:t>become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part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of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Definition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of</a:t>
            </a:r>
            <a:r>
              <a:rPr sz="2700" b="1" spc="-10" dirty="0">
                <a:latin typeface="Arial"/>
                <a:cs typeface="Arial"/>
              </a:rPr>
              <a:t> Done.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69265" algn="l"/>
              </a:tabLst>
            </a:pPr>
            <a:r>
              <a:rPr sz="2700" spc="-50" dirty="0">
                <a:latin typeface="Arial"/>
                <a:cs typeface="Arial"/>
              </a:rPr>
              <a:t>•</a:t>
            </a:r>
            <a:r>
              <a:rPr sz="2700" dirty="0">
                <a:latin typeface="Arial"/>
                <a:cs typeface="Arial"/>
              </a:rPr>
              <a:t>	Articulated</a:t>
            </a:r>
            <a:r>
              <a:rPr sz="2700" spc="-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as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tests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469265" algn="l"/>
              </a:tabLst>
            </a:pPr>
            <a:r>
              <a:rPr sz="2700" spc="-50" dirty="0">
                <a:latin typeface="Arial"/>
                <a:cs typeface="Arial"/>
              </a:rPr>
              <a:t>•</a:t>
            </a:r>
            <a:r>
              <a:rPr sz="2700" dirty="0">
                <a:latin typeface="Arial"/>
                <a:cs typeface="Arial"/>
              </a:rPr>
              <a:t>	Serve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as</a:t>
            </a:r>
            <a:r>
              <a:rPr sz="2700" spc="-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design </a:t>
            </a:r>
            <a:r>
              <a:rPr sz="2700" spc="-10" dirty="0">
                <a:latin typeface="Arial"/>
                <a:cs typeface="Arial"/>
              </a:rPr>
              <a:t>constraints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12700" marR="5080">
              <a:lnSpc>
                <a:spcPct val="99600"/>
              </a:lnSpc>
            </a:pP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Search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response time will not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exceed 10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seconds.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stories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will meet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Section 508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accessibility guidelines.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12700">
              <a:lnSpc>
                <a:spcPts val="3045"/>
              </a:lnSpc>
              <a:tabLst>
                <a:tab pos="354965" algn="l"/>
              </a:tabLst>
            </a:pPr>
            <a:r>
              <a:rPr sz="2700" spc="-50" dirty="0">
                <a:solidFill>
                  <a:srgbClr val="E2751D"/>
                </a:solidFill>
                <a:latin typeface="Arial"/>
                <a:cs typeface="Arial"/>
              </a:rPr>
              <a:t>•</a:t>
            </a:r>
            <a:r>
              <a:rPr sz="2700" dirty="0">
                <a:solidFill>
                  <a:srgbClr val="E2751D"/>
                </a:solidFill>
                <a:latin typeface="Arial"/>
                <a:cs typeface="Arial"/>
              </a:rPr>
              <a:t>	</a:t>
            </a:r>
            <a:r>
              <a:rPr sz="2700" b="1" spc="-10" dirty="0">
                <a:solidFill>
                  <a:srgbClr val="E2751D"/>
                </a:solidFill>
                <a:latin typeface="Arial"/>
                <a:cs typeface="Arial"/>
              </a:rPr>
              <a:t>Story-</a:t>
            </a: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specific</a:t>
            </a:r>
            <a:r>
              <a:rPr sz="27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NFRs</a:t>
            </a:r>
            <a:r>
              <a:rPr sz="2700" spc="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are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expressed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as</a:t>
            </a:r>
            <a:endParaRPr sz="2700">
              <a:latin typeface="Arial"/>
              <a:cs typeface="Arial"/>
            </a:endParaRPr>
          </a:p>
          <a:p>
            <a:pPr marL="355600">
              <a:lnSpc>
                <a:spcPts val="3045"/>
              </a:lnSpc>
            </a:pPr>
            <a:r>
              <a:rPr sz="2700" b="1" dirty="0">
                <a:latin typeface="Arial"/>
                <a:cs typeface="Arial"/>
              </a:rPr>
              <a:t>Acceptance</a:t>
            </a:r>
            <a:r>
              <a:rPr sz="2700" b="1" spc="-10" dirty="0">
                <a:latin typeface="Arial"/>
                <a:cs typeface="Arial"/>
              </a:rPr>
              <a:t> Criteria.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460" y="2517139"/>
            <a:ext cx="2820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Arial"/>
                <a:cs typeface="Arial"/>
              </a:rPr>
              <a:t>User</a:t>
            </a:r>
            <a:r>
              <a:rPr sz="4000" spc="-5" dirty="0">
                <a:latin typeface="Arial"/>
                <a:cs typeface="Arial"/>
              </a:rPr>
              <a:t> </a:t>
            </a:r>
            <a:r>
              <a:rPr sz="4000" spc="-10" dirty="0">
                <a:latin typeface="Arial"/>
                <a:cs typeface="Arial"/>
              </a:rPr>
              <a:t>Stories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4815" y="2517139"/>
            <a:ext cx="3188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Arial"/>
                <a:cs typeface="Arial"/>
              </a:rPr>
              <a:t>Requirements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163" y="3977640"/>
            <a:ext cx="2989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Arial"/>
                <a:cs typeface="Arial"/>
              </a:rPr>
              <a:t>(User</a:t>
            </a:r>
            <a:r>
              <a:rPr sz="4000" spc="-5" dirty="0">
                <a:latin typeface="Arial"/>
                <a:cs typeface="Arial"/>
              </a:rPr>
              <a:t> </a:t>
            </a:r>
            <a:r>
              <a:rPr sz="4000" spc="-10" dirty="0">
                <a:latin typeface="Arial"/>
                <a:cs typeface="Arial"/>
              </a:rPr>
              <a:t>Stories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7490" y="3977640"/>
            <a:ext cx="41821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930" algn="l"/>
              </a:tabLst>
            </a:pPr>
            <a:r>
              <a:rPr sz="4000" spc="-50" dirty="0">
                <a:latin typeface="Wingdings"/>
                <a:cs typeface="Wingdings"/>
              </a:rPr>
              <a:t></a:t>
            </a:r>
            <a:r>
              <a:rPr sz="4000" dirty="0">
                <a:latin typeface="Times New Roman"/>
                <a:cs typeface="Times New Roman"/>
              </a:rPr>
              <a:t>	</a:t>
            </a:r>
            <a:r>
              <a:rPr sz="4000" spc="-10" dirty="0">
                <a:latin typeface="Arial"/>
                <a:cs typeface="Arial"/>
              </a:rPr>
              <a:t>Requirements)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94759" y="2356658"/>
            <a:ext cx="1064260" cy="1018540"/>
            <a:chOff x="3794759" y="2356658"/>
            <a:chExt cx="1064260" cy="10185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59" y="2356658"/>
              <a:ext cx="1064028" cy="10183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46862" y="2384424"/>
              <a:ext cx="961390" cy="914400"/>
            </a:xfrm>
            <a:custGeom>
              <a:avLst/>
              <a:gdLst/>
              <a:ahLst/>
              <a:cxnLst/>
              <a:rect l="l" t="t" r="r" b="b"/>
              <a:pathLst>
                <a:path w="961389" h="914400">
                  <a:moveTo>
                    <a:pt x="532634" y="0"/>
                  </a:moveTo>
                  <a:lnTo>
                    <a:pt x="464074" y="188366"/>
                  </a:lnTo>
                  <a:lnTo>
                    <a:pt x="0" y="188366"/>
                  </a:lnTo>
                  <a:lnTo>
                    <a:pt x="0" y="403433"/>
                  </a:lnTo>
                  <a:lnTo>
                    <a:pt x="385796" y="403433"/>
                  </a:lnTo>
                  <a:lnTo>
                    <a:pt x="346657" y="510966"/>
                  </a:lnTo>
                  <a:lnTo>
                    <a:pt x="0" y="510966"/>
                  </a:lnTo>
                  <a:lnTo>
                    <a:pt x="0" y="726034"/>
                  </a:lnTo>
                  <a:lnTo>
                    <a:pt x="268380" y="726034"/>
                  </a:lnTo>
                  <a:lnTo>
                    <a:pt x="226592" y="840842"/>
                  </a:lnTo>
                  <a:lnTo>
                    <a:pt x="428689" y="914400"/>
                  </a:lnTo>
                  <a:lnTo>
                    <a:pt x="497248" y="726034"/>
                  </a:lnTo>
                  <a:lnTo>
                    <a:pt x="961322" y="726034"/>
                  </a:lnTo>
                  <a:lnTo>
                    <a:pt x="961322" y="510966"/>
                  </a:lnTo>
                  <a:lnTo>
                    <a:pt x="575525" y="510966"/>
                  </a:lnTo>
                  <a:lnTo>
                    <a:pt x="614666" y="403433"/>
                  </a:lnTo>
                  <a:lnTo>
                    <a:pt x="961322" y="403433"/>
                  </a:lnTo>
                  <a:lnTo>
                    <a:pt x="961322" y="188366"/>
                  </a:lnTo>
                  <a:lnTo>
                    <a:pt x="692943" y="188366"/>
                  </a:lnTo>
                  <a:lnTo>
                    <a:pt x="734730" y="73557"/>
                  </a:lnTo>
                  <a:lnTo>
                    <a:pt x="53263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46863" y="2384425"/>
              <a:ext cx="961390" cy="914400"/>
            </a:xfrm>
            <a:custGeom>
              <a:avLst/>
              <a:gdLst/>
              <a:ahLst/>
              <a:cxnLst/>
              <a:rect l="l" t="t" r="r" b="b"/>
              <a:pathLst>
                <a:path w="961389" h="914400">
                  <a:moveTo>
                    <a:pt x="0" y="188365"/>
                  </a:moveTo>
                  <a:lnTo>
                    <a:pt x="464073" y="188365"/>
                  </a:lnTo>
                  <a:lnTo>
                    <a:pt x="532632" y="0"/>
                  </a:lnTo>
                  <a:lnTo>
                    <a:pt x="734729" y="73557"/>
                  </a:lnTo>
                  <a:lnTo>
                    <a:pt x="692942" y="188365"/>
                  </a:lnTo>
                  <a:lnTo>
                    <a:pt x="961321" y="188365"/>
                  </a:lnTo>
                  <a:lnTo>
                    <a:pt x="961321" y="403432"/>
                  </a:lnTo>
                  <a:lnTo>
                    <a:pt x="614664" y="403432"/>
                  </a:lnTo>
                  <a:lnTo>
                    <a:pt x="575525" y="510966"/>
                  </a:lnTo>
                  <a:lnTo>
                    <a:pt x="961321" y="510966"/>
                  </a:lnTo>
                  <a:lnTo>
                    <a:pt x="961321" y="726033"/>
                  </a:lnTo>
                  <a:lnTo>
                    <a:pt x="497247" y="726033"/>
                  </a:lnTo>
                  <a:lnTo>
                    <a:pt x="428688" y="914399"/>
                  </a:lnTo>
                  <a:lnTo>
                    <a:pt x="226591" y="840842"/>
                  </a:lnTo>
                  <a:lnTo>
                    <a:pt x="268378" y="726033"/>
                  </a:lnTo>
                  <a:lnTo>
                    <a:pt x="0" y="726033"/>
                  </a:lnTo>
                  <a:lnTo>
                    <a:pt x="0" y="510966"/>
                  </a:lnTo>
                  <a:lnTo>
                    <a:pt x="346656" y="510966"/>
                  </a:lnTo>
                  <a:lnTo>
                    <a:pt x="385795" y="403432"/>
                  </a:lnTo>
                  <a:lnTo>
                    <a:pt x="0" y="403432"/>
                  </a:lnTo>
                  <a:lnTo>
                    <a:pt x="0" y="188365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40046" y="109062"/>
            <a:ext cx="586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36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720" y="2331720"/>
            <a:ext cx="6321827" cy="6774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64265" y="2558625"/>
            <a:ext cx="3263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Context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(Project</a:t>
            </a:r>
            <a:r>
              <a:rPr sz="1200" b="1" i="1" spc="-1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Vision,</a:t>
            </a:r>
            <a:r>
              <a:rPr sz="1200" b="1" i="1" spc="-1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Business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Case,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spc="-20" dirty="0">
                <a:latin typeface="Arial"/>
                <a:cs typeface="Arial"/>
              </a:rPr>
              <a:t>etc.)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8468" y="3162992"/>
            <a:ext cx="1209675" cy="993775"/>
            <a:chOff x="2298468" y="3162992"/>
            <a:chExt cx="1209675" cy="9937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8468" y="3162992"/>
              <a:ext cx="1209501" cy="9933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2254" y="3507970"/>
              <a:ext cx="868679" cy="2826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81315" y="3528455"/>
            <a:ext cx="796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9163" y="3125585"/>
            <a:ext cx="1750060" cy="993775"/>
            <a:chOff x="3699163" y="3125585"/>
            <a:chExt cx="1750060" cy="9937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9163" y="3125585"/>
              <a:ext cx="1749828" cy="993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7763" y="3470563"/>
              <a:ext cx="1251065" cy="2826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56891" y="3491199"/>
            <a:ext cx="118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Conversation(s)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56809" y="3096491"/>
            <a:ext cx="1442720" cy="989330"/>
            <a:chOff x="5656809" y="3096491"/>
            <a:chExt cx="1442720" cy="9893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6809" y="3096491"/>
              <a:ext cx="1442257" cy="9892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2940" y="3345872"/>
              <a:ext cx="955963" cy="282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196" y="3524596"/>
              <a:ext cx="627610" cy="2826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12593" y="3368316"/>
            <a:ext cx="8813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3355" marR="5080" indent="-161290">
              <a:lnSpc>
                <a:spcPts val="1400"/>
              </a:lnSpc>
              <a:spcBef>
                <a:spcPts val="18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Acceptance Criteria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88349" y="3326462"/>
            <a:ext cx="1022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entury Gothic"/>
                <a:cs typeface="Century Gothic"/>
              </a:rPr>
              <a:t>+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31923" y="3326462"/>
            <a:ext cx="1022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entury Gothic"/>
                <a:cs typeface="Century Gothic"/>
              </a:rPr>
              <a:t>+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44292" y="3084022"/>
            <a:ext cx="1430020" cy="989330"/>
            <a:chOff x="7344292" y="3084022"/>
            <a:chExt cx="1430020" cy="98933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4292" y="3084022"/>
              <a:ext cx="1429788" cy="9892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2892" y="3333403"/>
              <a:ext cx="943494" cy="2826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0423" y="3512127"/>
              <a:ext cx="968432" cy="28263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603426" y="3355784"/>
            <a:ext cx="86360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b="1" i="1" spc="-10" dirty="0">
                <a:solidFill>
                  <a:srgbClr val="FFFFFF"/>
                </a:solidFill>
                <a:latin typeface="Arial"/>
                <a:cs typeface="Arial"/>
              </a:rPr>
              <a:t>Supporting Information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7832" y="3326462"/>
            <a:ext cx="1022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entury Gothic"/>
                <a:cs typeface="Century Gothic"/>
              </a:rPr>
              <a:t>+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72494" y="4231178"/>
            <a:ext cx="2248592" cy="25353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403728" y="4260533"/>
            <a:ext cx="2176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entury Gothic"/>
                <a:cs typeface="Century Gothic"/>
              </a:rPr>
              <a:t>Common</a:t>
            </a:r>
            <a:r>
              <a:rPr sz="1000" b="1" spc="-30" dirty="0">
                <a:latin typeface="Century Gothic"/>
                <a:cs typeface="Century Gothic"/>
              </a:rPr>
              <a:t> </a:t>
            </a:r>
            <a:r>
              <a:rPr sz="1000" b="1" dirty="0">
                <a:latin typeface="Century Gothic"/>
                <a:cs typeface="Century Gothic"/>
              </a:rPr>
              <a:t>Understanding</a:t>
            </a:r>
            <a:r>
              <a:rPr sz="1000" b="1" spc="-20" dirty="0">
                <a:latin typeface="Century Gothic"/>
                <a:cs typeface="Century Gothic"/>
              </a:rPr>
              <a:t> </a:t>
            </a:r>
            <a:r>
              <a:rPr sz="1000" b="1" dirty="0">
                <a:latin typeface="Century Gothic"/>
                <a:cs typeface="Century Gothic"/>
              </a:rPr>
              <a:t>of</a:t>
            </a:r>
            <a:r>
              <a:rPr sz="1000" b="1" spc="-20" dirty="0">
                <a:latin typeface="Century Gothic"/>
                <a:cs typeface="Century Gothic"/>
              </a:rPr>
              <a:t> </a:t>
            </a:r>
            <a:r>
              <a:rPr sz="1000" b="1" dirty="0">
                <a:latin typeface="Century Gothic"/>
                <a:cs typeface="Century Gothic"/>
              </a:rPr>
              <a:t>a</a:t>
            </a:r>
            <a:r>
              <a:rPr sz="1000" b="1" spc="-20" dirty="0">
                <a:latin typeface="Century Gothic"/>
                <a:cs typeface="Century Gothic"/>
              </a:rPr>
              <a:t> Need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3948" y="3179618"/>
            <a:ext cx="1579880" cy="989330"/>
            <a:chOff x="423948" y="3179618"/>
            <a:chExt cx="1579880" cy="98933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948" y="3179618"/>
              <a:ext cx="1579417" cy="98921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487" y="3520439"/>
              <a:ext cx="1034934" cy="28263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09944" y="3543552"/>
            <a:ext cx="956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18412" y="3326452"/>
            <a:ext cx="1022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entury Gothic"/>
                <a:cs typeface="Century Gothic"/>
              </a:rPr>
              <a:t>=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19842" y="4194759"/>
            <a:ext cx="366790" cy="62421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377807" y="4191348"/>
            <a:ext cx="369559" cy="6632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14503" y="4177520"/>
            <a:ext cx="275203" cy="6339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03325" y="4249715"/>
            <a:ext cx="385112" cy="601737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46147" y="109062"/>
            <a:ext cx="825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Requirements,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endParaRPr sz="3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37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414" y="1001683"/>
            <a:ext cx="290945" cy="4156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1457" y="1001683"/>
            <a:ext cx="290945" cy="41563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984250"/>
          <a:ext cx="7785100" cy="478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65"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prospect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1208405">
                        <a:lnSpc>
                          <a:spcPts val="2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billing information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F5FAFB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prospect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13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register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 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 make purchases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online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F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driver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573405">
                        <a:lnSpc>
                          <a:spcPts val="2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find the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store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shortest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drive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02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 get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quickly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driver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240029">
                        <a:lnSpc>
                          <a:spcPts val="2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find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directions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store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Maps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02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 get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quickly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repeat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customer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13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access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old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orders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267970">
                        <a:lnSpc>
                          <a:spcPts val="21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 rapidly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purchase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products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again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F5FAFB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user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481330">
                        <a:lnSpc>
                          <a:spcPts val="2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have my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previous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orders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stored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database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02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be there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permanently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F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4265"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color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blind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user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 marR="166370">
                        <a:lnSpc>
                          <a:spcPts val="2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dark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text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&amp; light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background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easily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read the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text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3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As a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user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213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nice looking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site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aesthetics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satisfied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0417" y="109062"/>
            <a:ext cx="4928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Better?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38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5215" y="109062"/>
            <a:ext cx="637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Exercise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1174114"/>
            <a:ext cx="6979920" cy="370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Using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Epics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provided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for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our </a:t>
            </a:r>
            <a:r>
              <a:rPr sz="3200" b="1" dirty="0">
                <a:latin typeface="Arial"/>
                <a:cs typeface="Arial"/>
              </a:rPr>
              <a:t>awesome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restaurant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finder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app:</a:t>
            </a:r>
            <a:endParaRPr sz="3200">
              <a:latin typeface="Arial"/>
              <a:cs typeface="Arial"/>
            </a:endParaRPr>
          </a:p>
          <a:p>
            <a:pPr marL="469900" marR="154305" indent="-457200">
              <a:lnSpc>
                <a:spcPct val="110200"/>
              </a:lnSpc>
              <a:spcBef>
                <a:spcPts val="2935"/>
              </a:spcBef>
              <a:tabLst>
                <a:tab pos="469265" algn="l"/>
              </a:tabLst>
            </a:pPr>
            <a:r>
              <a:rPr sz="3200" spc="-50" dirty="0">
                <a:latin typeface="Arial"/>
                <a:cs typeface="Arial"/>
              </a:rPr>
              <a:t>•</a:t>
            </a:r>
            <a:r>
              <a:rPr sz="3200" dirty="0">
                <a:latin typeface="Arial"/>
                <a:cs typeface="Arial"/>
              </a:rPr>
              <a:t>	Create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at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least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five</a:t>
            </a:r>
            <a:r>
              <a:rPr sz="3200" b="1" spc="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Sprint-sized </a:t>
            </a:r>
            <a:r>
              <a:rPr sz="3200" dirty="0">
                <a:latin typeface="Arial"/>
                <a:cs typeface="Arial"/>
              </a:rPr>
              <a:t>User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Stories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based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on these </a:t>
            </a:r>
            <a:r>
              <a:rPr sz="3200" spc="-10" dirty="0">
                <a:latin typeface="Arial"/>
                <a:cs typeface="Arial"/>
              </a:rPr>
              <a:t>Epics.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  <a:tabLst>
                <a:tab pos="469265" algn="l"/>
              </a:tabLst>
            </a:pPr>
            <a:r>
              <a:rPr sz="3200" spc="-50" dirty="0">
                <a:latin typeface="Arial"/>
                <a:cs typeface="Arial"/>
              </a:rPr>
              <a:t>•</a:t>
            </a:r>
            <a:r>
              <a:rPr sz="3200" dirty="0">
                <a:latin typeface="Arial"/>
                <a:cs typeface="Arial"/>
              </a:rPr>
              <a:t>	Use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“As a,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can,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so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that”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</a:pPr>
            <a:r>
              <a:rPr sz="3200" dirty="0">
                <a:latin typeface="Arial"/>
                <a:cs typeface="Arial"/>
              </a:rPr>
              <a:t>format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for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User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Stories.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087" y="1363663"/>
            <a:ext cx="897773" cy="12033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01056" y="629826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2337" y="1600200"/>
            <a:ext cx="4719636" cy="2743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40815" y="4376420"/>
            <a:ext cx="115951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8595" marR="5080" indent="-176530">
              <a:lnSpc>
                <a:spcPts val="2600"/>
              </a:lnSpc>
              <a:spcBef>
                <a:spcPts val="219"/>
              </a:spcBef>
            </a:pPr>
            <a:r>
              <a:rPr sz="2200" spc="-10" dirty="0">
                <a:latin typeface="Arial"/>
                <a:cs typeface="Arial"/>
              </a:rPr>
              <a:t>Business Wants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1763" y="4363720"/>
            <a:ext cx="2750185" cy="12344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32890" marR="5080" indent="-443230">
              <a:lnSpc>
                <a:spcPts val="2600"/>
              </a:lnSpc>
              <a:spcBef>
                <a:spcPts val="219"/>
              </a:spcBef>
            </a:pPr>
            <a:r>
              <a:rPr sz="2200" spc="-10" dirty="0">
                <a:latin typeface="Arial"/>
                <a:cs typeface="Arial"/>
              </a:rPr>
              <a:t>Development Builds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400" spc="-10" dirty="0">
                <a:latin typeface="Arial"/>
                <a:cs typeface="Arial"/>
              </a:rPr>
              <a:t>QA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Tests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2441" y="109062"/>
            <a:ext cx="7544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6700" algn="l"/>
              </a:tabLst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Context: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7861" y="6448256"/>
            <a:ext cx="1739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3752850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1673226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1699" y="1914716"/>
            <a:ext cx="7809865" cy="139128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4400" spc="-165" dirty="0">
                <a:solidFill>
                  <a:srgbClr val="E2751D"/>
                </a:solidFill>
              </a:rPr>
              <a:t>Release</a:t>
            </a:r>
            <a:r>
              <a:rPr sz="4400" spc="-295" dirty="0">
                <a:solidFill>
                  <a:srgbClr val="E2751D"/>
                </a:solidFill>
              </a:rPr>
              <a:t> </a:t>
            </a:r>
            <a:r>
              <a:rPr sz="4400" spc="-55" dirty="0">
                <a:solidFill>
                  <a:srgbClr val="E2751D"/>
                </a:solidFill>
              </a:rPr>
              <a:t>Planning/Roadmapping</a:t>
            </a:r>
            <a:endParaRPr sz="4400"/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3200" b="0" spc="90" dirty="0">
                <a:solidFill>
                  <a:srgbClr val="A6A6A6"/>
                </a:solidFill>
                <a:latin typeface="Calibri"/>
                <a:cs typeface="Calibri"/>
              </a:rPr>
              <a:t>Story</a:t>
            </a:r>
            <a:r>
              <a:rPr sz="3200" b="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b="0" spc="-20" dirty="0">
                <a:solidFill>
                  <a:srgbClr val="A6A6A6"/>
                </a:solidFill>
                <a:latin typeface="Calibri"/>
                <a:cs typeface="Calibri"/>
              </a:rPr>
              <a:t>Maps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4" y="1500447"/>
            <a:ext cx="2647950" cy="1837689"/>
            <a:chOff x="74814" y="1500447"/>
            <a:chExt cx="2647950" cy="18376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4" y="1500447"/>
              <a:ext cx="2647603" cy="18371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612668"/>
              <a:ext cx="2277686" cy="16251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24" y="1531938"/>
              <a:ext cx="2546350" cy="1736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824" y="1531938"/>
              <a:ext cx="2546350" cy="1736725"/>
            </a:xfrm>
            <a:custGeom>
              <a:avLst/>
              <a:gdLst/>
              <a:ahLst/>
              <a:cxnLst/>
              <a:rect l="l" t="t" r="r" b="b"/>
              <a:pathLst>
                <a:path w="2546350" h="1736725">
                  <a:moveTo>
                    <a:pt x="0" y="289459"/>
                  </a:moveTo>
                  <a:lnTo>
                    <a:pt x="3788" y="242507"/>
                  </a:lnTo>
                  <a:lnTo>
                    <a:pt x="14756" y="197968"/>
                  </a:lnTo>
                  <a:lnTo>
                    <a:pt x="32308" y="156436"/>
                  </a:lnTo>
                  <a:lnTo>
                    <a:pt x="55848" y="118508"/>
                  </a:lnTo>
                  <a:lnTo>
                    <a:pt x="84780" y="84780"/>
                  </a:lnTo>
                  <a:lnTo>
                    <a:pt x="118508" y="55848"/>
                  </a:lnTo>
                  <a:lnTo>
                    <a:pt x="156436" y="32308"/>
                  </a:lnTo>
                  <a:lnTo>
                    <a:pt x="197968" y="14756"/>
                  </a:lnTo>
                  <a:lnTo>
                    <a:pt x="242508" y="3788"/>
                  </a:lnTo>
                  <a:lnTo>
                    <a:pt x="289459" y="0"/>
                  </a:lnTo>
                  <a:lnTo>
                    <a:pt x="2256889" y="0"/>
                  </a:lnTo>
                  <a:lnTo>
                    <a:pt x="2303841" y="3788"/>
                  </a:lnTo>
                  <a:lnTo>
                    <a:pt x="2348381" y="14756"/>
                  </a:lnTo>
                  <a:lnTo>
                    <a:pt x="2389912" y="32308"/>
                  </a:lnTo>
                  <a:lnTo>
                    <a:pt x="2427840" y="55848"/>
                  </a:lnTo>
                  <a:lnTo>
                    <a:pt x="2461568" y="84780"/>
                  </a:lnTo>
                  <a:lnTo>
                    <a:pt x="2490500" y="118508"/>
                  </a:lnTo>
                  <a:lnTo>
                    <a:pt x="2514040" y="156436"/>
                  </a:lnTo>
                  <a:lnTo>
                    <a:pt x="2531592" y="197968"/>
                  </a:lnTo>
                  <a:lnTo>
                    <a:pt x="2542560" y="242507"/>
                  </a:lnTo>
                  <a:lnTo>
                    <a:pt x="2546349" y="289459"/>
                  </a:lnTo>
                  <a:lnTo>
                    <a:pt x="2546349" y="1447264"/>
                  </a:lnTo>
                  <a:lnTo>
                    <a:pt x="2542560" y="1494216"/>
                  </a:lnTo>
                  <a:lnTo>
                    <a:pt x="2531592" y="1538756"/>
                  </a:lnTo>
                  <a:lnTo>
                    <a:pt x="2514040" y="1580288"/>
                  </a:lnTo>
                  <a:lnTo>
                    <a:pt x="2490500" y="1618215"/>
                  </a:lnTo>
                  <a:lnTo>
                    <a:pt x="2461568" y="1651943"/>
                  </a:lnTo>
                  <a:lnTo>
                    <a:pt x="2427840" y="1680875"/>
                  </a:lnTo>
                  <a:lnTo>
                    <a:pt x="2389912" y="1704415"/>
                  </a:lnTo>
                  <a:lnTo>
                    <a:pt x="2348381" y="1721967"/>
                  </a:lnTo>
                  <a:lnTo>
                    <a:pt x="2303841" y="1732936"/>
                  </a:lnTo>
                  <a:lnTo>
                    <a:pt x="2256889" y="1736724"/>
                  </a:lnTo>
                  <a:lnTo>
                    <a:pt x="289459" y="1736724"/>
                  </a:lnTo>
                  <a:lnTo>
                    <a:pt x="242508" y="1732936"/>
                  </a:lnTo>
                  <a:lnTo>
                    <a:pt x="197968" y="1721967"/>
                  </a:lnTo>
                  <a:lnTo>
                    <a:pt x="156436" y="1704415"/>
                  </a:lnTo>
                  <a:lnTo>
                    <a:pt x="118508" y="1680875"/>
                  </a:lnTo>
                  <a:lnTo>
                    <a:pt x="84780" y="1651943"/>
                  </a:lnTo>
                  <a:lnTo>
                    <a:pt x="55848" y="1618215"/>
                  </a:lnTo>
                  <a:lnTo>
                    <a:pt x="32308" y="1580288"/>
                  </a:lnTo>
                  <a:lnTo>
                    <a:pt x="14756" y="1538756"/>
                  </a:lnTo>
                  <a:lnTo>
                    <a:pt x="3788" y="1494216"/>
                  </a:lnTo>
                  <a:lnTo>
                    <a:pt x="0" y="1447264"/>
                  </a:lnTo>
                  <a:lnTo>
                    <a:pt x="0" y="289459"/>
                  </a:lnTo>
                  <a:close/>
                </a:path>
              </a:pathLst>
            </a:custGeom>
            <a:ln w="9524">
              <a:solidFill>
                <a:srgbClr val="373D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7344" y="1215708"/>
            <a:ext cx="2162810" cy="192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latin typeface="Calibri"/>
                <a:cs typeface="Calibri"/>
              </a:rPr>
              <a:t>User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Goals</a:t>
            </a:r>
            <a:endParaRPr sz="1800">
              <a:latin typeface="Calibri"/>
              <a:cs typeface="Calibri"/>
            </a:endParaRPr>
          </a:p>
          <a:p>
            <a:pPr marL="127000" marR="422275" indent="-114300">
              <a:lnSpc>
                <a:spcPts val="1900"/>
              </a:lnSpc>
              <a:spcBef>
                <a:spcPts val="1335"/>
              </a:spcBef>
            </a:pPr>
            <a:r>
              <a:rPr sz="1600" dirty="0">
                <a:solidFill>
                  <a:srgbClr val="2D2D8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2D2D8A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2D2D8A"/>
                </a:solidFill>
                <a:latin typeface="Calibri"/>
                <a:cs typeface="Calibri"/>
              </a:rPr>
              <a:t>Minimize</a:t>
            </a:r>
            <a:r>
              <a:rPr sz="1600" spc="75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the</a:t>
            </a:r>
            <a:r>
              <a:rPr sz="1600" spc="70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D2D8A"/>
                </a:solidFill>
                <a:latin typeface="Calibri"/>
                <a:cs typeface="Calibri"/>
              </a:rPr>
              <a:t>time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needed</a:t>
            </a:r>
            <a:r>
              <a:rPr sz="1600" spc="125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to</a:t>
            </a:r>
            <a:r>
              <a:rPr sz="1600" spc="125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D2D8A"/>
                </a:solidFill>
                <a:latin typeface="Calibri"/>
                <a:cs typeface="Calibri"/>
              </a:rPr>
              <a:t>access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patient</a:t>
            </a:r>
            <a:r>
              <a:rPr sz="1600" spc="80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D2D8A"/>
                </a:solidFill>
                <a:latin typeface="Calibri"/>
                <a:cs typeface="Calibri"/>
              </a:rPr>
              <a:t>records</a:t>
            </a:r>
            <a:endParaRPr sz="1600">
              <a:latin typeface="Calibri"/>
              <a:cs typeface="Calibri"/>
            </a:endParaRPr>
          </a:p>
          <a:p>
            <a:pPr marL="127000" marR="5080" indent="-114300">
              <a:lnSpc>
                <a:spcPts val="1900"/>
              </a:lnSpc>
            </a:pPr>
            <a:r>
              <a:rPr sz="1600" dirty="0">
                <a:solidFill>
                  <a:srgbClr val="2D2D8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2D2D8A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2D2D8A"/>
                </a:solidFill>
                <a:latin typeface="Calibri"/>
                <a:cs typeface="Calibri"/>
              </a:rPr>
              <a:t>Minimize</a:t>
            </a:r>
            <a:r>
              <a:rPr sz="1600" spc="75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the</a:t>
            </a:r>
            <a:r>
              <a:rPr sz="1600" spc="70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D2D8A"/>
                </a:solidFill>
                <a:latin typeface="Calibri"/>
                <a:cs typeface="Calibri"/>
              </a:rPr>
              <a:t>customer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inputs</a:t>
            </a:r>
            <a:r>
              <a:rPr sz="1600" spc="265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necessary</a:t>
            </a:r>
            <a:r>
              <a:rPr sz="1600" spc="270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D2D8A"/>
                </a:solidFill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access</a:t>
            </a:r>
            <a:r>
              <a:rPr sz="1600" spc="204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D2D8A"/>
                </a:solidFill>
                <a:latin typeface="Calibri"/>
                <a:cs typeface="Calibri"/>
              </a:rPr>
              <a:t>patient</a:t>
            </a:r>
            <a:r>
              <a:rPr sz="1600" spc="204" dirty="0">
                <a:solidFill>
                  <a:srgbClr val="2D2D8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D2D8A"/>
                </a:solidFill>
                <a:latin typeface="Calibri"/>
                <a:cs typeface="Calibri"/>
              </a:rPr>
              <a:t>records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3810000"/>
            <a:ext cx="2590800" cy="1676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2400" y="3810000"/>
            <a:ext cx="2590800" cy="16764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243840">
              <a:lnSpc>
                <a:spcPts val="1310"/>
              </a:lnSpc>
              <a:spcBef>
                <a:spcPts val="869"/>
              </a:spcBef>
            </a:pPr>
            <a:r>
              <a:rPr sz="1100" dirty="0">
                <a:latin typeface="Calibri"/>
                <a:cs typeface="Calibri"/>
              </a:rPr>
              <a:t>Night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Nurse</a:t>
            </a:r>
            <a:endParaRPr sz="1100">
              <a:latin typeface="Calibri"/>
              <a:cs typeface="Calibri"/>
            </a:endParaRPr>
          </a:p>
          <a:p>
            <a:pPr marL="243840">
              <a:lnSpc>
                <a:spcPts val="1670"/>
              </a:lnSpc>
            </a:pPr>
            <a:r>
              <a:rPr sz="1400" b="1" spc="-10" dirty="0">
                <a:latin typeface="Calibri"/>
                <a:cs typeface="Calibri"/>
              </a:rPr>
              <a:t>Robin</a:t>
            </a:r>
            <a:endParaRPr sz="1400">
              <a:latin typeface="Calibri"/>
              <a:cs typeface="Calibri"/>
            </a:endParaRPr>
          </a:p>
          <a:p>
            <a:pPr marL="243840" marR="252095">
              <a:lnSpc>
                <a:spcPct val="98400"/>
              </a:lnSpc>
              <a:spcBef>
                <a:spcPts val="40"/>
              </a:spcBef>
            </a:pPr>
            <a:r>
              <a:rPr sz="1050" dirty="0">
                <a:latin typeface="Calibri"/>
                <a:cs typeface="Calibri"/>
              </a:rPr>
              <a:t>Robin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leaves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work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at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6pm,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after </a:t>
            </a:r>
            <a:r>
              <a:rPr sz="1050" dirty="0">
                <a:latin typeface="Calibri"/>
                <a:cs typeface="Calibri"/>
              </a:rPr>
              <a:t>sleeping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during</a:t>
            </a:r>
            <a:r>
              <a:rPr sz="1050" spc="1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the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day.</a:t>
            </a:r>
            <a:r>
              <a:rPr sz="1050" spc="1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She</a:t>
            </a:r>
            <a:r>
              <a:rPr sz="1050" spc="1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works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spc="-50" dirty="0">
                <a:latin typeface="Calibri"/>
                <a:cs typeface="Calibri"/>
              </a:rPr>
              <a:t>a</a:t>
            </a:r>
            <a:r>
              <a:rPr sz="1050" dirty="0">
                <a:latin typeface="Calibri"/>
                <a:cs typeface="Calibri"/>
              </a:rPr>
              <a:t> 7pm-7am</a:t>
            </a:r>
            <a:r>
              <a:rPr sz="1050" spc="14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shift</a:t>
            </a:r>
            <a:r>
              <a:rPr sz="1050" spc="15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14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Labor</a:t>
            </a:r>
            <a:r>
              <a:rPr sz="1050" spc="15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&amp;</a:t>
            </a:r>
            <a:r>
              <a:rPr sz="1050" spc="14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Delivery, </a:t>
            </a:r>
            <a:r>
              <a:rPr sz="1050" dirty="0">
                <a:latin typeface="Calibri"/>
                <a:cs typeface="Calibri"/>
              </a:rPr>
              <a:t>caring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prospective</a:t>
            </a:r>
            <a:r>
              <a:rPr sz="1050" spc="1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mothers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spc="-25" dirty="0">
                <a:latin typeface="Calibri"/>
                <a:cs typeface="Calibri"/>
              </a:rPr>
              <a:t>and </a:t>
            </a:r>
            <a:r>
              <a:rPr sz="1050" dirty="0">
                <a:latin typeface="Calibri"/>
                <a:cs typeface="Calibri"/>
              </a:rPr>
              <a:t>their</a:t>
            </a:r>
            <a:r>
              <a:rPr sz="1050" spc="2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babies.</a:t>
            </a:r>
            <a:r>
              <a:rPr sz="1050" spc="2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Complex</a:t>
            </a:r>
            <a:r>
              <a:rPr sz="1050" spc="21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computer</a:t>
            </a:r>
            <a:r>
              <a:rPr sz="1050" spc="20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apps</a:t>
            </a:r>
            <a:r>
              <a:rPr sz="1050" spc="17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make</a:t>
            </a:r>
            <a:r>
              <a:rPr sz="1050" spc="17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Robin</a:t>
            </a:r>
            <a:r>
              <a:rPr sz="1050" spc="17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grumpy.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953" y="3509645"/>
            <a:ext cx="80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Persona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1052" y="1430020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Epics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17284" y="1970088"/>
            <a:ext cx="1952625" cy="152400"/>
            <a:chOff x="7017284" y="1970088"/>
            <a:chExt cx="1952625" cy="152400"/>
          </a:xfrm>
        </p:grpSpPr>
        <p:sp>
          <p:nvSpPr>
            <p:cNvPr id="13" name="object 13"/>
            <p:cNvSpPr/>
            <p:nvPr/>
          </p:nvSpPr>
          <p:spPr>
            <a:xfrm>
              <a:off x="7017284" y="2046288"/>
              <a:ext cx="1901825" cy="0"/>
            </a:xfrm>
            <a:custGeom>
              <a:avLst/>
              <a:gdLst/>
              <a:ahLst/>
              <a:cxnLst/>
              <a:rect l="l" t="t" r="r" b="b"/>
              <a:pathLst>
                <a:path w="1901825">
                  <a:moveTo>
                    <a:pt x="0" y="0"/>
                  </a:moveTo>
                  <a:lnTo>
                    <a:pt x="1901289" y="0"/>
                  </a:lnTo>
                </a:path>
              </a:pathLst>
            </a:custGeom>
            <a:ln w="50799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16973" y="19700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022599" y="2005013"/>
            <a:ext cx="3649979" cy="1816100"/>
            <a:chOff x="3022599" y="2005013"/>
            <a:chExt cx="3649979" cy="1816100"/>
          </a:xfrm>
        </p:grpSpPr>
        <p:sp>
          <p:nvSpPr>
            <p:cNvPr id="16" name="object 16"/>
            <p:cNvSpPr/>
            <p:nvPr/>
          </p:nvSpPr>
          <p:spPr>
            <a:xfrm>
              <a:off x="3047999" y="2030413"/>
              <a:ext cx="1845310" cy="1329055"/>
            </a:xfrm>
            <a:custGeom>
              <a:avLst/>
              <a:gdLst/>
              <a:ahLst/>
              <a:cxnLst/>
              <a:rect l="l" t="t" r="r" b="b"/>
              <a:pathLst>
                <a:path w="1845310" h="1329054">
                  <a:moveTo>
                    <a:pt x="0" y="15874"/>
                  </a:moveTo>
                  <a:lnTo>
                    <a:pt x="1844717" y="15874"/>
                  </a:lnTo>
                </a:path>
                <a:path w="1845310" h="1329054">
                  <a:moveTo>
                    <a:pt x="23812" y="0"/>
                  </a:moveTo>
                  <a:lnTo>
                    <a:pt x="23812" y="1328484"/>
                  </a:lnTo>
                </a:path>
              </a:pathLst>
            </a:custGeom>
            <a:ln w="50799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3262" y="2328863"/>
              <a:ext cx="1071561" cy="6445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4362" y="3176588"/>
              <a:ext cx="1071561" cy="6445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9112" y="2335213"/>
              <a:ext cx="1073148" cy="64452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946057" y="1895633"/>
            <a:ext cx="2009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Calibri"/>
                <a:cs typeface="Calibri"/>
              </a:rPr>
              <a:t>Workflow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Sequence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95612" y="4316267"/>
            <a:ext cx="152400" cy="1845310"/>
            <a:chOff x="2995612" y="4316267"/>
            <a:chExt cx="152400" cy="1845310"/>
          </a:xfrm>
        </p:grpSpPr>
        <p:sp>
          <p:nvSpPr>
            <p:cNvPr id="22" name="object 22"/>
            <p:cNvSpPr/>
            <p:nvPr/>
          </p:nvSpPr>
          <p:spPr>
            <a:xfrm>
              <a:off x="3071812" y="4316267"/>
              <a:ext cx="0" cy="1794510"/>
            </a:xfrm>
            <a:custGeom>
              <a:avLst/>
              <a:gdLst/>
              <a:ahLst/>
              <a:cxnLst/>
              <a:rect l="l" t="t" r="r" b="b"/>
              <a:pathLst>
                <a:path h="1794510">
                  <a:moveTo>
                    <a:pt x="0" y="0"/>
                  </a:moveTo>
                  <a:lnTo>
                    <a:pt x="0" y="1794020"/>
                  </a:lnTo>
                </a:path>
              </a:pathLst>
            </a:custGeom>
            <a:ln w="50799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95612" y="60086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26181" y="3475325"/>
            <a:ext cx="297180" cy="737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z="1800" spc="-10" dirty="0">
                <a:latin typeface="Calibri"/>
                <a:cs typeface="Calibri"/>
              </a:rPr>
              <a:t>Priority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43262" y="1263650"/>
            <a:ext cx="1071561" cy="6334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5773" y="1263650"/>
            <a:ext cx="1071562" cy="6334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4362" y="3960813"/>
            <a:ext cx="1071561" cy="64293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4362" y="4751387"/>
            <a:ext cx="1071561" cy="64452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174738" y="4785995"/>
            <a:ext cx="12325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dirty="0">
                <a:latin typeface="Calibri"/>
                <a:cs typeface="Calibri"/>
              </a:rPr>
              <a:t>Features</a:t>
            </a:r>
            <a:r>
              <a:rPr sz="1800" b="1" spc="7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&amp; </a:t>
            </a:r>
            <a:r>
              <a:rPr sz="1800" b="1" spc="60" dirty="0">
                <a:latin typeface="Calibri"/>
                <a:cs typeface="Calibri"/>
              </a:rPr>
              <a:t>User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Stories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6452" y="1368108"/>
            <a:ext cx="5492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40" dirty="0">
                <a:latin typeface="Calibri"/>
                <a:cs typeface="Calibri"/>
              </a:rPr>
              <a:t>Access </a:t>
            </a:r>
            <a:r>
              <a:rPr sz="1400" spc="-10" dirty="0">
                <a:latin typeface="Calibri"/>
                <a:cs typeface="Calibri"/>
              </a:rPr>
              <a:t>record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09602" y="1368108"/>
            <a:ext cx="5886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Review history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66452" y="2428558"/>
            <a:ext cx="7175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Provide </a:t>
            </a:r>
            <a:r>
              <a:rPr sz="1400" dirty="0">
                <a:latin typeface="Calibri"/>
                <a:cs typeface="Calibri"/>
              </a:rPr>
              <a:t>Nurse</a:t>
            </a:r>
            <a:r>
              <a:rPr sz="1400" spc="27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2002" y="3257233"/>
            <a:ext cx="5886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Search records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4362" y="2327275"/>
            <a:ext cx="1071561" cy="64293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592002" y="2406333"/>
            <a:ext cx="77025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Provide </a:t>
            </a:r>
            <a:r>
              <a:rPr sz="1400" dirty="0">
                <a:latin typeface="Calibri"/>
                <a:cs typeface="Calibri"/>
              </a:rPr>
              <a:t>Patient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92002" y="4062095"/>
            <a:ext cx="5886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20" dirty="0">
                <a:latin typeface="Calibri"/>
                <a:cs typeface="Calibri"/>
              </a:rPr>
              <a:t>Sort </a:t>
            </a:r>
            <a:r>
              <a:rPr sz="1400" spc="-10" dirty="0">
                <a:latin typeface="Calibri"/>
                <a:cs typeface="Calibri"/>
              </a:rPr>
              <a:t>records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92002" y="4838383"/>
            <a:ext cx="5886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Filter records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42123" y="1263650"/>
            <a:ext cx="1071562" cy="63341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987538" y="1368108"/>
            <a:ext cx="58928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Update record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6113" y="2406333"/>
            <a:ext cx="5397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35" dirty="0">
                <a:latin typeface="Calibri"/>
                <a:cs typeface="Calibri"/>
              </a:rPr>
              <a:t>View </a:t>
            </a:r>
            <a:r>
              <a:rPr sz="1400" spc="-10" dirty="0">
                <a:latin typeface="Calibri"/>
                <a:cs typeface="Calibri"/>
              </a:rPr>
              <a:t>history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9112" y="3176588"/>
            <a:ext cx="1073148" cy="64452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768340" y="3257233"/>
            <a:ext cx="74676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40" dirty="0">
                <a:latin typeface="Calibri"/>
                <a:cs typeface="Calibri"/>
              </a:rPr>
              <a:t>Add </a:t>
            </a:r>
            <a:r>
              <a:rPr sz="1400" spc="-10" dirty="0">
                <a:latin typeface="Calibri"/>
                <a:cs typeface="Calibri"/>
              </a:rPr>
              <a:t>comment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9112" y="3952875"/>
            <a:ext cx="1073148" cy="64452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768340" y="4033520"/>
            <a:ext cx="5397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Search history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8475" y="2335213"/>
            <a:ext cx="1071561" cy="64452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995477" y="2406333"/>
            <a:ext cx="61849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Enter updates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8475" y="3948113"/>
            <a:ext cx="1071561" cy="64293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995477" y="4019233"/>
            <a:ext cx="78613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Reference validation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8475" y="3186113"/>
            <a:ext cx="1071561" cy="64293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995477" y="3257233"/>
            <a:ext cx="69786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Calibri"/>
                <a:cs typeface="Calibri"/>
              </a:rPr>
              <a:t>Notify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updates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72437" y="1263650"/>
            <a:ext cx="1071561" cy="63341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8217852" y="1368108"/>
            <a:ext cx="78613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40" dirty="0">
                <a:latin typeface="Calibri"/>
                <a:cs typeface="Calibri"/>
              </a:rPr>
              <a:t>Medical </a:t>
            </a:r>
            <a:r>
              <a:rPr sz="1400" spc="-10" dirty="0">
                <a:latin typeface="Calibri"/>
                <a:cs typeface="Calibri"/>
              </a:rPr>
              <a:t>Reference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2437" y="3186113"/>
            <a:ext cx="1071561" cy="642936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8219438" y="3257233"/>
            <a:ext cx="73660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Calibri"/>
                <a:cs typeface="Calibri"/>
              </a:rPr>
              <a:t>Search reference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2437" y="4686300"/>
            <a:ext cx="1071561" cy="644525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8219438" y="4757420"/>
            <a:ext cx="74676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40" dirty="0">
                <a:latin typeface="Calibri"/>
                <a:cs typeface="Calibri"/>
              </a:rPr>
              <a:t>Add </a:t>
            </a:r>
            <a:r>
              <a:rPr sz="1400" spc="-10" dirty="0">
                <a:latin typeface="Calibri"/>
                <a:cs typeface="Calibri"/>
              </a:rPr>
              <a:t>comment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125585" y="3000893"/>
            <a:ext cx="6018530" cy="116839"/>
            <a:chOff x="3125585" y="3000893"/>
            <a:chExt cx="6018530" cy="116839"/>
          </a:xfrm>
        </p:grpSpPr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5585" y="3000893"/>
              <a:ext cx="6018413" cy="11637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171824" y="3038475"/>
              <a:ext cx="5958205" cy="0"/>
            </a:xfrm>
            <a:custGeom>
              <a:avLst/>
              <a:gdLst/>
              <a:ahLst/>
              <a:cxnLst/>
              <a:rect l="l" t="t" r="r" b="b"/>
              <a:pathLst>
                <a:path w="5958205">
                  <a:moveTo>
                    <a:pt x="0" y="0"/>
                  </a:moveTo>
                  <a:lnTo>
                    <a:pt x="5957886" y="1"/>
                  </a:lnTo>
                </a:path>
              </a:pathLst>
            </a:custGeom>
            <a:ln w="25399">
              <a:solidFill>
                <a:srgbClr val="C6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304540" y="3068320"/>
            <a:ext cx="9912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spc="-10" dirty="0">
                <a:latin typeface="Calibri"/>
                <a:cs typeface="Calibri"/>
              </a:rPr>
              <a:t>Release Boundary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750984" y="109062"/>
            <a:ext cx="7647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Releases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091" y="1173065"/>
            <a:ext cx="6709874" cy="48092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98139" y="5976620"/>
            <a:ext cx="36849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Thanks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Winnipeg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Agilist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1805" y="109062"/>
            <a:ext cx="3785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225296"/>
            <a:ext cx="7994650" cy="47085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Value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E2751D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E2751D"/>
                </a:solidFill>
                <a:latin typeface="Arial"/>
                <a:cs typeface="Arial"/>
              </a:rPr>
              <a:t>influenced by</a:t>
            </a:r>
            <a:r>
              <a:rPr sz="2800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E2751D"/>
                </a:solidFill>
                <a:latin typeface="Arial"/>
                <a:cs typeface="Arial"/>
              </a:rPr>
              <a:t>many</a:t>
            </a:r>
            <a:r>
              <a:rPr sz="2800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E2751D"/>
                </a:solidFill>
                <a:latin typeface="Arial"/>
                <a:cs typeface="Arial"/>
              </a:rPr>
              <a:t>things:</a:t>
            </a:r>
            <a:endParaRPr sz="2800">
              <a:latin typeface="Arial"/>
              <a:cs typeface="Arial"/>
            </a:endParaRPr>
          </a:p>
          <a:p>
            <a:pPr marL="469900" marR="163195" indent="-457200">
              <a:lnSpc>
                <a:spcPts val="3329"/>
              </a:lnSpc>
              <a:spcBef>
                <a:spcPts val="750"/>
              </a:spcBef>
              <a:tabLst>
                <a:tab pos="469265" algn="l"/>
              </a:tabLst>
            </a:pPr>
            <a:r>
              <a:rPr sz="2800" spc="-50" dirty="0">
                <a:latin typeface="Arial"/>
                <a:cs typeface="Arial"/>
              </a:rPr>
              <a:t>•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b="1" dirty="0">
                <a:latin typeface="Arial"/>
                <a:cs typeface="Arial"/>
              </a:rPr>
              <a:t>Time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sensitivity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–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Build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decay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value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over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time </a:t>
            </a:r>
            <a:r>
              <a:rPr sz="2800" spc="-10" dirty="0">
                <a:latin typeface="Arial"/>
                <a:cs typeface="Arial"/>
              </a:rPr>
              <a:t>earlier.</a:t>
            </a:r>
            <a:endParaRPr sz="2800">
              <a:latin typeface="Arial"/>
              <a:cs typeface="Arial"/>
            </a:endParaRPr>
          </a:p>
          <a:p>
            <a:pPr marL="469900" marR="698500" indent="-457200">
              <a:lnSpc>
                <a:spcPct val="100099"/>
              </a:lnSpc>
              <a:spcBef>
                <a:spcPts val="600"/>
              </a:spcBef>
              <a:tabLst>
                <a:tab pos="469265" algn="l"/>
              </a:tabLst>
            </a:pPr>
            <a:r>
              <a:rPr sz="2800" spc="-50" dirty="0">
                <a:latin typeface="Arial"/>
                <a:cs typeface="Arial"/>
              </a:rPr>
              <a:t>•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b="1" dirty="0">
                <a:latin typeface="Arial"/>
                <a:cs typeface="Arial"/>
              </a:rPr>
              <a:t>Uncertainty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&amp;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Risk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– Use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“spikes”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20" dirty="0">
                <a:latin typeface="Arial"/>
                <a:cs typeface="Arial"/>
              </a:rPr>
              <a:t>test </a:t>
            </a:r>
            <a:r>
              <a:rPr sz="2800" dirty="0">
                <a:latin typeface="Arial"/>
                <a:cs typeface="Arial"/>
              </a:rPr>
              <a:t>market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technical viability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critical,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risky features.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469265" algn="l"/>
              </a:tabLst>
            </a:pPr>
            <a:r>
              <a:rPr sz="2800" spc="-50" dirty="0">
                <a:latin typeface="Arial"/>
                <a:cs typeface="Arial"/>
              </a:rPr>
              <a:t>•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b="1" dirty="0">
                <a:latin typeface="Arial"/>
                <a:cs typeface="Arial"/>
              </a:rPr>
              <a:t>Size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– All else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being equal,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shortest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first.</a:t>
            </a:r>
            <a:endParaRPr sz="2800">
              <a:latin typeface="Arial"/>
              <a:cs typeface="Arial"/>
            </a:endParaRPr>
          </a:p>
          <a:p>
            <a:pPr marL="469900" marR="104775" indent="-457200">
              <a:lnSpc>
                <a:spcPct val="100099"/>
              </a:lnSpc>
              <a:spcBef>
                <a:spcPts val="640"/>
              </a:spcBef>
              <a:tabLst>
                <a:tab pos="469265" algn="l"/>
              </a:tabLst>
            </a:pPr>
            <a:r>
              <a:rPr sz="2800" spc="-50" dirty="0">
                <a:latin typeface="Arial"/>
                <a:cs typeface="Arial"/>
              </a:rPr>
              <a:t>•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b="1" dirty="0">
                <a:latin typeface="Arial"/>
                <a:cs typeface="Arial"/>
              </a:rPr>
              <a:t>External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Dependency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–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Third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party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10" dirty="0">
                <a:latin typeface="Arial"/>
                <a:cs typeface="Arial"/>
              </a:rPr>
              <a:t> support </a:t>
            </a:r>
            <a:r>
              <a:rPr sz="2800" dirty="0">
                <a:latin typeface="Arial"/>
                <a:cs typeface="Arial"/>
              </a:rPr>
              <a:t>group dependencies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 be </a:t>
            </a:r>
            <a:r>
              <a:rPr sz="2800" spc="-10" dirty="0">
                <a:latin typeface="Arial"/>
                <a:cs typeface="Arial"/>
              </a:rPr>
              <a:t>immutable constraints.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55810" y="109062"/>
            <a:ext cx="543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Prioritization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194118"/>
            <a:ext cx="6753859" cy="3821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700" dirty="0">
                <a:solidFill>
                  <a:srgbClr val="E2751D"/>
                </a:solidFill>
                <a:latin typeface="Arial"/>
                <a:cs typeface="Arial"/>
              </a:rPr>
              <a:t>Plan</a:t>
            </a:r>
            <a:r>
              <a:rPr sz="2700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E2751D"/>
                </a:solidFill>
                <a:latin typeface="Arial"/>
                <a:cs typeface="Arial"/>
              </a:rPr>
              <a:t>your</a:t>
            </a:r>
            <a:r>
              <a:rPr sz="2700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first</a:t>
            </a:r>
            <a:r>
              <a:rPr sz="27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few</a:t>
            </a:r>
            <a:r>
              <a:rPr sz="27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Releases</a:t>
            </a:r>
            <a:r>
              <a:rPr sz="27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E2751D"/>
                </a:solidFill>
                <a:latin typeface="Arial"/>
                <a:cs typeface="Arial"/>
              </a:rPr>
              <a:t>with </a:t>
            </a:r>
            <a:r>
              <a:rPr sz="2700" spc="-50" dirty="0">
                <a:solidFill>
                  <a:srgbClr val="E2751D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ts val="3070"/>
              </a:lnSpc>
            </a:pPr>
            <a:r>
              <a:rPr sz="2700" b="1" dirty="0">
                <a:solidFill>
                  <a:srgbClr val="E2751D"/>
                </a:solidFill>
                <a:latin typeface="Arial"/>
                <a:cs typeface="Arial"/>
              </a:rPr>
              <a:t>Story</a:t>
            </a:r>
            <a:r>
              <a:rPr sz="27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700" b="1" spc="-20" dirty="0">
                <a:solidFill>
                  <a:srgbClr val="E2751D"/>
                </a:solidFill>
                <a:latin typeface="Arial"/>
                <a:cs typeface="Arial"/>
              </a:rPr>
              <a:t>Map.</a:t>
            </a:r>
            <a:endParaRPr sz="2700">
              <a:latin typeface="Arial"/>
              <a:cs typeface="Arial"/>
            </a:endParaRPr>
          </a:p>
          <a:p>
            <a:pPr marL="355600" marR="53340" indent="-342900">
              <a:lnSpc>
                <a:spcPct val="108500"/>
              </a:lnSpc>
              <a:spcBef>
                <a:spcPts val="50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Place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Epics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High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Level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Activities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order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their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natural workflow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appropriate.</a:t>
            </a:r>
            <a:endParaRPr sz="2400">
              <a:latin typeface="Arial"/>
              <a:cs typeface="Arial"/>
            </a:endParaRPr>
          </a:p>
          <a:p>
            <a:pPr marL="355600" marR="188595" indent="-342900">
              <a:lnSpc>
                <a:spcPct val="108500"/>
              </a:lnSpc>
              <a:spcBef>
                <a:spcPts val="65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Place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Stories </a:t>
            </a:r>
            <a:r>
              <a:rPr sz="2400" dirty="0">
                <a:latin typeface="Arial"/>
                <a:cs typeface="Arial"/>
              </a:rPr>
              <a:t>underneath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Epics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they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bottom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value.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9800"/>
              </a:lnSpc>
              <a:spcBef>
                <a:spcPts val="615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Group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stories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first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Release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(MVP) </a:t>
            </a:r>
            <a:r>
              <a:rPr sz="2400" dirty="0">
                <a:latin typeface="Arial"/>
                <a:cs typeface="Arial"/>
              </a:rPr>
              <a:t>and subsequent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Releases,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describing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targeted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benefits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Roadmap </a:t>
            </a:r>
            <a:r>
              <a:rPr sz="2400" spc="-10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9572" y="109062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Exercise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Story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3752850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1673226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5742" y="1857058"/>
            <a:ext cx="7856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95" dirty="0">
                <a:solidFill>
                  <a:srgbClr val="E2751D"/>
                </a:solidFill>
                <a:latin typeface="Trebuchet MS"/>
                <a:cs typeface="Trebuchet MS"/>
              </a:rPr>
              <a:t>Product</a:t>
            </a:r>
            <a:r>
              <a:rPr sz="4800" b="1" spc="-315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4800" b="1" spc="-140" dirty="0">
                <a:solidFill>
                  <a:srgbClr val="E2751D"/>
                </a:solidFill>
                <a:latin typeface="Trebuchet MS"/>
                <a:cs typeface="Trebuchet MS"/>
              </a:rPr>
              <a:t>Backlog</a:t>
            </a:r>
            <a:r>
              <a:rPr sz="4800" b="1" spc="-315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4800" spc="40" dirty="0">
                <a:solidFill>
                  <a:srgbClr val="E2751D"/>
                </a:solidFill>
                <a:latin typeface="Calibri"/>
                <a:cs typeface="Calibri"/>
              </a:rPr>
              <a:t>Management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0615" y="2828862"/>
            <a:ext cx="6249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A6A6A6"/>
                </a:solidFill>
                <a:latin typeface="Calibri"/>
                <a:cs typeface="Calibri"/>
              </a:rPr>
              <a:t>Refining,</a:t>
            </a:r>
            <a:r>
              <a:rPr sz="4000" spc="14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000" spc="70" dirty="0">
                <a:solidFill>
                  <a:srgbClr val="A6A6A6"/>
                </a:solidFill>
                <a:latin typeface="Calibri"/>
                <a:cs typeface="Calibri"/>
              </a:rPr>
              <a:t>Accepting</a:t>
            </a:r>
            <a:r>
              <a:rPr sz="4000" spc="14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000" spc="-305" dirty="0">
                <a:solidFill>
                  <a:srgbClr val="A6A6A6"/>
                </a:solidFill>
                <a:latin typeface="Calibri"/>
                <a:cs typeface="Calibri"/>
              </a:rPr>
              <a:t>&amp;</a:t>
            </a:r>
            <a:r>
              <a:rPr sz="4000" spc="14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000" spc="55" dirty="0">
                <a:solidFill>
                  <a:srgbClr val="A6A6A6"/>
                </a:solidFill>
                <a:latin typeface="Calibri"/>
                <a:cs typeface="Calibri"/>
              </a:rPr>
              <a:t>Testing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260158"/>
            <a:ext cx="2467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2751D"/>
                </a:solidFill>
                <a:latin typeface="Arial"/>
                <a:cs typeface="Arial"/>
              </a:rPr>
              <a:t>Adding</a:t>
            </a:r>
            <a:r>
              <a:rPr sz="20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2751D"/>
                </a:solidFill>
                <a:latin typeface="Arial"/>
                <a:cs typeface="Arial"/>
              </a:rPr>
              <a:t>User</a:t>
            </a:r>
            <a:r>
              <a:rPr sz="2000" b="1" spc="-10" dirty="0">
                <a:solidFill>
                  <a:srgbClr val="E2751D"/>
                </a:solidFill>
                <a:latin typeface="Arial"/>
                <a:cs typeface="Arial"/>
              </a:rPr>
              <a:t> Stories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9" y="1575118"/>
            <a:ext cx="4293870" cy="7366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Anyone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 suggest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backlog </a:t>
            </a:r>
            <a:r>
              <a:rPr sz="2000" spc="-10" dirty="0">
                <a:latin typeface="Arial"/>
                <a:cs typeface="Arial"/>
              </a:rPr>
              <a:t>items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Product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Owner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prioritizes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2591118"/>
            <a:ext cx="4519295" cy="204723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2000" b="1" dirty="0">
                <a:solidFill>
                  <a:srgbClr val="E2751D"/>
                </a:solidFill>
                <a:latin typeface="Arial"/>
                <a:cs typeface="Arial"/>
              </a:rPr>
              <a:t>Estimating</a:t>
            </a:r>
            <a:r>
              <a:rPr sz="20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2751D"/>
                </a:solidFill>
                <a:latin typeface="Arial"/>
                <a:cs typeface="Arial"/>
              </a:rPr>
              <a:t>&amp;</a:t>
            </a:r>
            <a:r>
              <a:rPr sz="20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2751D"/>
                </a:solidFill>
                <a:latin typeface="Arial"/>
                <a:cs typeface="Arial"/>
              </a:rPr>
              <a:t>Elaborating</a:t>
            </a:r>
            <a:endParaRPr sz="20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400"/>
              </a:lnSpc>
              <a:spcBef>
                <a:spcPts val="49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spc="430" dirty="0">
                <a:latin typeface="Arial"/>
                <a:cs typeface="Arial"/>
              </a:rPr>
              <a:t>  </a:t>
            </a:r>
            <a:r>
              <a:rPr sz="2000" dirty="0">
                <a:latin typeface="Arial"/>
                <a:cs typeface="Arial"/>
              </a:rPr>
              <a:t>High-priority items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 estimated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described most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precisely,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since </a:t>
            </a:r>
            <a:r>
              <a:rPr sz="2000" spc="-20" dirty="0">
                <a:latin typeface="Arial"/>
                <a:cs typeface="Arial"/>
              </a:rPr>
              <a:t>they </a:t>
            </a:r>
            <a:r>
              <a:rPr sz="2000" dirty="0">
                <a:latin typeface="Arial"/>
                <a:cs typeface="Arial"/>
              </a:rPr>
              <a:t>will be worked on </a:t>
            </a:r>
            <a:r>
              <a:rPr sz="2000" spc="-10" dirty="0">
                <a:latin typeface="Arial"/>
                <a:cs typeface="Arial"/>
              </a:rPr>
              <a:t>first</a:t>
            </a:r>
            <a:endParaRPr sz="2000">
              <a:latin typeface="Arial"/>
              <a:cs typeface="Arial"/>
            </a:endParaRPr>
          </a:p>
          <a:p>
            <a:pPr marL="355600" marR="371475" indent="-342900" algn="just">
              <a:lnSpc>
                <a:spcPct val="100800"/>
              </a:lnSpc>
              <a:spcBef>
                <a:spcPts val="459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spc="434" dirty="0">
                <a:latin typeface="Arial"/>
                <a:cs typeface="Arial"/>
              </a:rPr>
              <a:t>  </a:t>
            </a:r>
            <a:r>
              <a:rPr sz="2000" dirty="0">
                <a:latin typeface="Arial"/>
                <a:cs typeface="Arial"/>
              </a:rPr>
              <a:t>Low-priority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items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generally </a:t>
            </a:r>
            <a:r>
              <a:rPr sz="2000" dirty="0">
                <a:latin typeface="Arial"/>
                <a:cs typeface="Arial"/>
              </a:rPr>
              <a:t>estimated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described </a:t>
            </a:r>
            <a:r>
              <a:rPr sz="2000" spc="-10" dirty="0">
                <a:latin typeface="Arial"/>
                <a:cs typeface="Arial"/>
              </a:rPr>
              <a:t>coarsely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9" y="4927920"/>
            <a:ext cx="4589780" cy="10439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spc="-10" dirty="0">
                <a:solidFill>
                  <a:srgbClr val="E2751D"/>
                </a:solidFill>
                <a:latin typeface="Arial"/>
                <a:cs typeface="Arial"/>
              </a:rPr>
              <a:t>Prioritizing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800"/>
              </a:lnSpc>
              <a:spcBef>
                <a:spcPts val="38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Ordering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driven mainly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business </a:t>
            </a:r>
            <a:r>
              <a:rPr sz="2000" dirty="0">
                <a:latin typeface="Arial"/>
                <a:cs typeface="Arial"/>
              </a:rPr>
              <a:t>value and risk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reduction.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2366" y="2510444"/>
            <a:ext cx="3354185" cy="2294312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458278" y="2537282"/>
          <a:ext cx="3249930" cy="2175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B419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Backlog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B419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Estimate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B4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Create login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screen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287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Allow user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browse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recently viewed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items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Add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personalization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30 (or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so)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5415741" y="1197032"/>
            <a:ext cx="2319655" cy="1376045"/>
            <a:chOff x="5415741" y="1197032"/>
            <a:chExt cx="2319655" cy="13760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5741" y="1197032"/>
              <a:ext cx="2319251" cy="13757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4175" y="1227138"/>
              <a:ext cx="2220912" cy="12763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64175" y="1227139"/>
              <a:ext cx="2221230" cy="1276350"/>
            </a:xfrm>
            <a:custGeom>
              <a:avLst/>
              <a:gdLst/>
              <a:ahLst/>
              <a:cxnLst/>
              <a:rect l="l" t="t" r="r" b="b"/>
              <a:pathLst>
                <a:path w="2221229" h="1276350">
                  <a:moveTo>
                    <a:pt x="0" y="0"/>
                  </a:moveTo>
                  <a:lnTo>
                    <a:pt x="2220912" y="0"/>
                  </a:lnTo>
                  <a:lnTo>
                    <a:pt x="2220912" y="829333"/>
                  </a:lnTo>
                  <a:lnTo>
                    <a:pt x="1269999" y="829333"/>
                  </a:lnTo>
                  <a:lnTo>
                    <a:pt x="1269999" y="957262"/>
                  </a:lnTo>
                  <a:lnTo>
                    <a:pt x="1429543" y="957262"/>
                  </a:lnTo>
                  <a:lnTo>
                    <a:pt x="1110456" y="1276349"/>
                  </a:lnTo>
                  <a:lnTo>
                    <a:pt x="791368" y="957262"/>
                  </a:lnTo>
                  <a:lnTo>
                    <a:pt x="950912" y="957262"/>
                  </a:lnTo>
                  <a:lnTo>
                    <a:pt x="950912" y="829333"/>
                  </a:lnTo>
                  <a:lnTo>
                    <a:pt x="0" y="82933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80196" y="1354785"/>
            <a:ext cx="19945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0965" marR="5080" indent="-88900">
              <a:lnSpc>
                <a:spcPts val="2100"/>
              </a:lnSpc>
              <a:spcBef>
                <a:spcPts val="219"/>
              </a:spcBef>
            </a:pPr>
            <a:r>
              <a:rPr sz="1800" b="1" dirty="0">
                <a:latin typeface="Arial"/>
                <a:cs typeface="Arial"/>
              </a:rPr>
              <a:t>High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priority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items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better</a:t>
            </a:r>
            <a:r>
              <a:rPr sz="1800" spc="-10" dirty="0">
                <a:latin typeface="Arial"/>
                <a:cs typeface="Arial"/>
              </a:rPr>
              <a:t> defined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57305" y="4779817"/>
            <a:ext cx="2381885" cy="1193165"/>
            <a:chOff x="5457305" y="4779817"/>
            <a:chExt cx="2381885" cy="11931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7305" y="4779817"/>
              <a:ext cx="2381596" cy="11928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9403" y="5220392"/>
              <a:ext cx="2057400" cy="6899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8623" y="4811712"/>
              <a:ext cx="2278062" cy="10890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08623" y="4811712"/>
              <a:ext cx="2278380" cy="1089025"/>
            </a:xfrm>
            <a:custGeom>
              <a:avLst/>
              <a:gdLst/>
              <a:ahLst/>
              <a:cxnLst/>
              <a:rect l="l" t="t" r="r" b="b"/>
              <a:pathLst>
                <a:path w="2278379" h="1089025">
                  <a:moveTo>
                    <a:pt x="0" y="381408"/>
                  </a:moveTo>
                  <a:lnTo>
                    <a:pt x="1002902" y="381408"/>
                  </a:lnTo>
                  <a:lnTo>
                    <a:pt x="1002902" y="272255"/>
                  </a:lnTo>
                  <a:lnTo>
                    <a:pt x="866774" y="272255"/>
                  </a:lnTo>
                  <a:lnTo>
                    <a:pt x="1139031" y="0"/>
                  </a:lnTo>
                  <a:lnTo>
                    <a:pt x="1411287" y="272255"/>
                  </a:lnTo>
                  <a:lnTo>
                    <a:pt x="1275159" y="272255"/>
                  </a:lnTo>
                  <a:lnTo>
                    <a:pt x="1275159" y="381408"/>
                  </a:lnTo>
                  <a:lnTo>
                    <a:pt x="2278062" y="381408"/>
                  </a:lnTo>
                  <a:lnTo>
                    <a:pt x="2278062" y="1089024"/>
                  </a:lnTo>
                  <a:lnTo>
                    <a:pt x="0" y="1089024"/>
                  </a:lnTo>
                  <a:lnTo>
                    <a:pt x="0" y="381408"/>
                  </a:lnTo>
                  <a:close/>
                </a:path>
              </a:pathLst>
            </a:custGeom>
            <a:ln w="9524">
              <a:solidFill>
                <a:srgbClr val="3E45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78613" y="5259910"/>
            <a:ext cx="194373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45415" marR="5080" indent="-133350">
              <a:lnSpc>
                <a:spcPts val="2100"/>
              </a:lnSpc>
              <a:spcBef>
                <a:spcPts val="220"/>
              </a:spcBef>
            </a:pPr>
            <a:r>
              <a:rPr sz="1800" b="1" dirty="0">
                <a:latin typeface="Arial"/>
                <a:cs typeface="Arial"/>
              </a:rPr>
              <a:t>Low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priority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items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often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“epics”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144000" cy="640080"/>
          </a:xfrm>
          <a:custGeom>
            <a:avLst/>
            <a:gdLst/>
            <a:ahLst/>
            <a:cxnLst/>
            <a:rect l="l" t="t" r="r" b="b"/>
            <a:pathLst>
              <a:path w="9144000" h="640080">
                <a:moveTo>
                  <a:pt x="0" y="0"/>
                </a:moveTo>
                <a:lnTo>
                  <a:pt x="9143998" y="0"/>
                </a:lnTo>
                <a:lnTo>
                  <a:pt x="9143998" y="639763"/>
                </a:lnTo>
                <a:lnTo>
                  <a:pt x="0" y="639763"/>
                </a:lnTo>
                <a:lnTo>
                  <a:pt x="0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50972" y="0"/>
            <a:ext cx="6047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Essentials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46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1226127"/>
            <a:ext cx="9074150" cy="3451225"/>
            <a:chOff x="-4762" y="1226127"/>
            <a:chExt cx="9074150" cy="3451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26127"/>
              <a:ext cx="9069185" cy="11180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2063"/>
              <a:ext cx="9018586" cy="1003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62064"/>
              <a:ext cx="9018905" cy="1003300"/>
            </a:xfrm>
            <a:custGeom>
              <a:avLst/>
              <a:gdLst/>
              <a:ahLst/>
              <a:cxnLst/>
              <a:rect l="l" t="t" r="r" b="b"/>
              <a:pathLst>
                <a:path w="9018905" h="1003300">
                  <a:moveTo>
                    <a:pt x="0" y="250824"/>
                  </a:moveTo>
                  <a:lnTo>
                    <a:pt x="8516935" y="250824"/>
                  </a:lnTo>
                  <a:lnTo>
                    <a:pt x="8516935" y="0"/>
                  </a:lnTo>
                  <a:lnTo>
                    <a:pt x="9018585" y="501649"/>
                  </a:lnTo>
                  <a:lnTo>
                    <a:pt x="8516935" y="1003299"/>
                  </a:lnTo>
                  <a:lnTo>
                    <a:pt x="8516935" y="752474"/>
                  </a:lnTo>
                  <a:lnTo>
                    <a:pt x="0" y="752474"/>
                  </a:lnTo>
                  <a:lnTo>
                    <a:pt x="0" y="250824"/>
                  </a:lnTo>
                  <a:close/>
                </a:path>
              </a:pathLst>
            </a:custGeom>
            <a:ln w="9524">
              <a:solidFill>
                <a:srgbClr val="C2E2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5" y="1447801"/>
              <a:ext cx="2486025" cy="32226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3375" y="1447801"/>
              <a:ext cx="2486025" cy="3222625"/>
            </a:xfrm>
            <a:custGeom>
              <a:avLst/>
              <a:gdLst/>
              <a:ahLst/>
              <a:cxnLst/>
              <a:rect l="l" t="t" r="r" b="b"/>
              <a:pathLst>
                <a:path w="2486025" h="3222625">
                  <a:moveTo>
                    <a:pt x="0" y="304661"/>
                  </a:moveTo>
                  <a:lnTo>
                    <a:pt x="3987" y="255244"/>
                  </a:lnTo>
                  <a:lnTo>
                    <a:pt x="15531" y="208365"/>
                  </a:lnTo>
                  <a:lnTo>
                    <a:pt x="34005" y="164652"/>
                  </a:lnTo>
                  <a:lnTo>
                    <a:pt x="58782" y="124732"/>
                  </a:lnTo>
                  <a:lnTo>
                    <a:pt x="89233" y="89233"/>
                  </a:lnTo>
                  <a:lnTo>
                    <a:pt x="124732" y="58782"/>
                  </a:lnTo>
                  <a:lnTo>
                    <a:pt x="164652" y="34005"/>
                  </a:lnTo>
                  <a:lnTo>
                    <a:pt x="208365" y="15531"/>
                  </a:lnTo>
                  <a:lnTo>
                    <a:pt x="255244" y="3987"/>
                  </a:lnTo>
                  <a:lnTo>
                    <a:pt x="304661" y="0"/>
                  </a:lnTo>
                  <a:lnTo>
                    <a:pt x="2181362" y="0"/>
                  </a:lnTo>
                  <a:lnTo>
                    <a:pt x="2230780" y="3987"/>
                  </a:lnTo>
                  <a:lnTo>
                    <a:pt x="2277659" y="15531"/>
                  </a:lnTo>
                  <a:lnTo>
                    <a:pt x="2321372" y="34005"/>
                  </a:lnTo>
                  <a:lnTo>
                    <a:pt x="2361291" y="58782"/>
                  </a:lnTo>
                  <a:lnTo>
                    <a:pt x="2396790" y="89233"/>
                  </a:lnTo>
                  <a:lnTo>
                    <a:pt x="2427242" y="124732"/>
                  </a:lnTo>
                  <a:lnTo>
                    <a:pt x="2452018" y="164652"/>
                  </a:lnTo>
                  <a:lnTo>
                    <a:pt x="2470492" y="208365"/>
                  </a:lnTo>
                  <a:lnTo>
                    <a:pt x="2482036" y="255244"/>
                  </a:lnTo>
                  <a:lnTo>
                    <a:pt x="2486024" y="304661"/>
                  </a:lnTo>
                  <a:lnTo>
                    <a:pt x="2486024" y="2917962"/>
                  </a:lnTo>
                  <a:lnTo>
                    <a:pt x="2482036" y="2967379"/>
                  </a:lnTo>
                  <a:lnTo>
                    <a:pt x="2470492" y="3014258"/>
                  </a:lnTo>
                  <a:lnTo>
                    <a:pt x="2452018" y="3057971"/>
                  </a:lnTo>
                  <a:lnTo>
                    <a:pt x="2427242" y="3097891"/>
                  </a:lnTo>
                  <a:lnTo>
                    <a:pt x="2396790" y="3133390"/>
                  </a:lnTo>
                  <a:lnTo>
                    <a:pt x="2361291" y="3163842"/>
                  </a:lnTo>
                  <a:lnTo>
                    <a:pt x="2321372" y="3188618"/>
                  </a:lnTo>
                  <a:lnTo>
                    <a:pt x="2277659" y="3207092"/>
                  </a:lnTo>
                  <a:lnTo>
                    <a:pt x="2230780" y="3218636"/>
                  </a:lnTo>
                  <a:lnTo>
                    <a:pt x="2181362" y="3222624"/>
                  </a:lnTo>
                  <a:lnTo>
                    <a:pt x="304661" y="3222624"/>
                  </a:lnTo>
                  <a:lnTo>
                    <a:pt x="255244" y="3218636"/>
                  </a:lnTo>
                  <a:lnTo>
                    <a:pt x="208365" y="3207092"/>
                  </a:lnTo>
                  <a:lnTo>
                    <a:pt x="164652" y="3188618"/>
                  </a:lnTo>
                  <a:lnTo>
                    <a:pt x="124732" y="3163842"/>
                  </a:lnTo>
                  <a:lnTo>
                    <a:pt x="89233" y="3133390"/>
                  </a:lnTo>
                  <a:lnTo>
                    <a:pt x="58782" y="3097891"/>
                  </a:lnTo>
                  <a:lnTo>
                    <a:pt x="34005" y="3057971"/>
                  </a:lnTo>
                  <a:lnTo>
                    <a:pt x="15531" y="3014258"/>
                  </a:lnTo>
                  <a:lnTo>
                    <a:pt x="3987" y="2967379"/>
                  </a:lnTo>
                  <a:lnTo>
                    <a:pt x="0" y="2917962"/>
                  </a:lnTo>
                  <a:lnTo>
                    <a:pt x="0" y="304661"/>
                  </a:lnTo>
                  <a:close/>
                </a:path>
              </a:pathLst>
            </a:custGeom>
            <a:ln w="12699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086" y="1570054"/>
            <a:ext cx="817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Ideation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131" y="2268554"/>
            <a:ext cx="1864995" cy="215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455" marR="330835" indent="-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Market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Trends Prototypes </a:t>
            </a:r>
            <a:r>
              <a:rPr sz="1400" dirty="0">
                <a:latin typeface="Calibri"/>
                <a:cs typeface="Calibri"/>
              </a:rPr>
              <a:t>Focus</a:t>
            </a:r>
            <a:r>
              <a:rPr sz="1400" spc="-10" dirty="0">
                <a:latin typeface="Calibri"/>
                <a:cs typeface="Calibri"/>
              </a:rPr>
              <a:t> Groups </a:t>
            </a:r>
            <a:r>
              <a:rPr sz="1400" dirty="0">
                <a:latin typeface="Calibri"/>
                <a:cs typeface="Calibri"/>
              </a:rPr>
              <a:t>User </a:t>
            </a:r>
            <a:r>
              <a:rPr sz="1400" spc="-10" dirty="0">
                <a:latin typeface="Calibri"/>
                <a:cs typeface="Calibri"/>
              </a:rPr>
              <a:t>Experience </a:t>
            </a:r>
            <a:r>
              <a:rPr sz="1400" dirty="0">
                <a:latin typeface="Calibri"/>
                <a:cs typeface="Calibri"/>
              </a:rPr>
              <a:t>Basic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Workflows Vision</a:t>
            </a:r>
            <a:endParaRPr sz="1400">
              <a:latin typeface="Calibri"/>
              <a:cs typeface="Calibri"/>
            </a:endParaRPr>
          </a:p>
          <a:p>
            <a:pPr marL="12700" marR="5080" indent="-635" algn="ctr">
              <a:lnSpc>
                <a:spcPct val="992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Business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Outcomes </a:t>
            </a:r>
            <a:r>
              <a:rPr sz="1400" dirty="0">
                <a:latin typeface="Calibri"/>
                <a:cs typeface="Calibri"/>
              </a:rPr>
              <a:t>Release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Timing and </a:t>
            </a:r>
            <a:r>
              <a:rPr sz="1400" spc="-10" dirty="0">
                <a:latin typeface="Calibri"/>
                <a:cs typeface="Calibri"/>
              </a:rPr>
              <a:t>Goals </a:t>
            </a:r>
            <a:r>
              <a:rPr sz="1400" dirty="0">
                <a:latin typeface="Calibri"/>
                <a:cs typeface="Calibri"/>
              </a:rPr>
              <a:t>Product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Architecture </a:t>
            </a:r>
            <a:r>
              <a:rPr sz="1400" dirty="0">
                <a:latin typeface="Calibri"/>
                <a:cs typeface="Calibri"/>
              </a:rPr>
              <a:t>Epics and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40100" y="1430339"/>
            <a:ext cx="2498725" cy="3246755"/>
            <a:chOff x="3340100" y="1430339"/>
            <a:chExt cx="2498725" cy="32467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6450" y="1436688"/>
              <a:ext cx="2486023" cy="32337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46450" y="1436689"/>
              <a:ext cx="2486025" cy="3234055"/>
            </a:xfrm>
            <a:custGeom>
              <a:avLst/>
              <a:gdLst/>
              <a:ahLst/>
              <a:cxnLst/>
              <a:rect l="l" t="t" r="r" b="b"/>
              <a:pathLst>
                <a:path w="2486025" h="3234054">
                  <a:moveTo>
                    <a:pt x="0" y="304661"/>
                  </a:moveTo>
                  <a:lnTo>
                    <a:pt x="3987" y="255244"/>
                  </a:lnTo>
                  <a:lnTo>
                    <a:pt x="15531" y="208365"/>
                  </a:lnTo>
                  <a:lnTo>
                    <a:pt x="34005" y="164652"/>
                  </a:lnTo>
                  <a:lnTo>
                    <a:pt x="58782" y="124732"/>
                  </a:lnTo>
                  <a:lnTo>
                    <a:pt x="89233" y="89233"/>
                  </a:lnTo>
                  <a:lnTo>
                    <a:pt x="124732" y="58782"/>
                  </a:lnTo>
                  <a:lnTo>
                    <a:pt x="164652" y="34005"/>
                  </a:lnTo>
                  <a:lnTo>
                    <a:pt x="208365" y="15531"/>
                  </a:lnTo>
                  <a:lnTo>
                    <a:pt x="255244" y="3987"/>
                  </a:lnTo>
                  <a:lnTo>
                    <a:pt x="304661" y="0"/>
                  </a:lnTo>
                  <a:lnTo>
                    <a:pt x="2181362" y="0"/>
                  </a:lnTo>
                  <a:lnTo>
                    <a:pt x="2230780" y="3987"/>
                  </a:lnTo>
                  <a:lnTo>
                    <a:pt x="2277659" y="15531"/>
                  </a:lnTo>
                  <a:lnTo>
                    <a:pt x="2321372" y="34005"/>
                  </a:lnTo>
                  <a:lnTo>
                    <a:pt x="2361291" y="58782"/>
                  </a:lnTo>
                  <a:lnTo>
                    <a:pt x="2396790" y="89233"/>
                  </a:lnTo>
                  <a:lnTo>
                    <a:pt x="2427242" y="124732"/>
                  </a:lnTo>
                  <a:lnTo>
                    <a:pt x="2452018" y="164652"/>
                  </a:lnTo>
                  <a:lnTo>
                    <a:pt x="2470492" y="208365"/>
                  </a:lnTo>
                  <a:lnTo>
                    <a:pt x="2482036" y="255244"/>
                  </a:lnTo>
                  <a:lnTo>
                    <a:pt x="2486024" y="304661"/>
                  </a:lnTo>
                  <a:lnTo>
                    <a:pt x="2486024" y="2929073"/>
                  </a:lnTo>
                  <a:lnTo>
                    <a:pt x="2482036" y="2978491"/>
                  </a:lnTo>
                  <a:lnTo>
                    <a:pt x="2470492" y="3025370"/>
                  </a:lnTo>
                  <a:lnTo>
                    <a:pt x="2452018" y="3069083"/>
                  </a:lnTo>
                  <a:lnTo>
                    <a:pt x="2427242" y="3109003"/>
                  </a:lnTo>
                  <a:lnTo>
                    <a:pt x="2396790" y="3144502"/>
                  </a:lnTo>
                  <a:lnTo>
                    <a:pt x="2361291" y="3174953"/>
                  </a:lnTo>
                  <a:lnTo>
                    <a:pt x="2321372" y="3199730"/>
                  </a:lnTo>
                  <a:lnTo>
                    <a:pt x="2277659" y="3218204"/>
                  </a:lnTo>
                  <a:lnTo>
                    <a:pt x="2230780" y="3229748"/>
                  </a:lnTo>
                  <a:lnTo>
                    <a:pt x="2181362" y="3233735"/>
                  </a:lnTo>
                  <a:lnTo>
                    <a:pt x="304661" y="3233735"/>
                  </a:lnTo>
                  <a:lnTo>
                    <a:pt x="255244" y="3229748"/>
                  </a:lnTo>
                  <a:lnTo>
                    <a:pt x="208365" y="3218204"/>
                  </a:lnTo>
                  <a:lnTo>
                    <a:pt x="164652" y="3199730"/>
                  </a:lnTo>
                  <a:lnTo>
                    <a:pt x="124732" y="3174953"/>
                  </a:lnTo>
                  <a:lnTo>
                    <a:pt x="89233" y="3144502"/>
                  </a:lnTo>
                  <a:lnTo>
                    <a:pt x="58782" y="3109003"/>
                  </a:lnTo>
                  <a:lnTo>
                    <a:pt x="34005" y="3069083"/>
                  </a:lnTo>
                  <a:lnTo>
                    <a:pt x="15531" y="3025370"/>
                  </a:lnTo>
                  <a:lnTo>
                    <a:pt x="3987" y="2978491"/>
                  </a:lnTo>
                  <a:lnTo>
                    <a:pt x="0" y="2929073"/>
                  </a:lnTo>
                  <a:lnTo>
                    <a:pt x="0" y="304661"/>
                  </a:lnTo>
                  <a:close/>
                </a:path>
              </a:pathLst>
            </a:custGeom>
            <a:ln w="12699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35593" y="1558941"/>
            <a:ext cx="1113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Maturation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7373" y="2257441"/>
            <a:ext cx="1910080" cy="194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200"/>
              </a:lnSpc>
              <a:spcBef>
                <a:spcPts val="130"/>
              </a:spcBef>
            </a:pPr>
            <a:r>
              <a:rPr sz="1400" dirty="0">
                <a:latin typeface="Calibri"/>
                <a:cs typeface="Calibri"/>
              </a:rPr>
              <a:t>User Story </a:t>
            </a:r>
            <a:r>
              <a:rPr sz="1400" spc="-10" dirty="0">
                <a:latin typeface="Calibri"/>
                <a:cs typeface="Calibri"/>
              </a:rPr>
              <a:t>Decomposition </a:t>
            </a:r>
            <a:r>
              <a:rPr sz="1400" dirty="0">
                <a:latin typeface="Calibri"/>
                <a:cs typeface="Calibri"/>
              </a:rPr>
              <a:t>User Story </a:t>
            </a:r>
            <a:r>
              <a:rPr sz="1400" spc="-10" dirty="0">
                <a:latin typeface="Calibri"/>
                <a:cs typeface="Calibri"/>
              </a:rPr>
              <a:t>Maturation </a:t>
            </a:r>
            <a:r>
              <a:rPr sz="1400" dirty="0">
                <a:latin typeface="Calibri"/>
                <a:cs typeface="Calibri"/>
              </a:rPr>
              <a:t>Acceptance </a:t>
            </a:r>
            <a:r>
              <a:rPr sz="1400" spc="-10" dirty="0">
                <a:latin typeface="Calibri"/>
                <a:cs typeface="Calibri"/>
              </a:rPr>
              <a:t>Criteria</a:t>
            </a:r>
            <a:endParaRPr sz="1400">
              <a:latin typeface="Calibri"/>
              <a:cs typeface="Calibri"/>
            </a:endParaRPr>
          </a:p>
          <a:p>
            <a:pPr marL="401955" marR="394335" algn="ctr">
              <a:lnSpc>
                <a:spcPct val="99700"/>
              </a:lnSpc>
              <a:spcBef>
                <a:spcPts val="25"/>
              </a:spcBef>
            </a:pPr>
            <a:r>
              <a:rPr sz="1400" dirty="0">
                <a:latin typeface="Calibri"/>
                <a:cs typeface="Calibri"/>
              </a:rPr>
              <a:t>Test </a:t>
            </a:r>
            <a:r>
              <a:rPr sz="1400" spc="-10" dirty="0">
                <a:latin typeface="Calibri"/>
                <a:cs typeface="Calibri"/>
              </a:rPr>
              <a:t>Cases Dependencies </a:t>
            </a:r>
            <a:r>
              <a:rPr sz="1400" dirty="0">
                <a:latin typeface="Calibri"/>
                <a:cs typeface="Calibri"/>
              </a:rPr>
              <a:t>Story </a:t>
            </a:r>
            <a:r>
              <a:rPr sz="1400" spc="-10" dirty="0">
                <a:latin typeface="Calibri"/>
                <a:cs typeface="Calibri"/>
              </a:rPr>
              <a:t>Mapping Prioritization </a:t>
            </a:r>
            <a:r>
              <a:rPr sz="1400" dirty="0">
                <a:latin typeface="Calibri"/>
                <a:cs typeface="Calibri"/>
              </a:rPr>
              <a:t>Epic </a:t>
            </a:r>
            <a:r>
              <a:rPr sz="1400" spc="-10" dirty="0">
                <a:latin typeface="Calibri"/>
                <a:cs typeface="Calibri"/>
              </a:rPr>
              <a:t>Estimation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Calibri"/>
                <a:cs typeface="Calibri"/>
              </a:rPr>
              <a:t>Backlog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83323" y="1446214"/>
            <a:ext cx="2498725" cy="3230880"/>
            <a:chOff x="6283323" y="1446214"/>
            <a:chExt cx="2498725" cy="323088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9673" y="1452563"/>
              <a:ext cx="2486025" cy="32178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89673" y="1452564"/>
              <a:ext cx="2486025" cy="3218180"/>
            </a:xfrm>
            <a:custGeom>
              <a:avLst/>
              <a:gdLst/>
              <a:ahLst/>
              <a:cxnLst/>
              <a:rect l="l" t="t" r="r" b="b"/>
              <a:pathLst>
                <a:path w="2486025" h="3218179">
                  <a:moveTo>
                    <a:pt x="0" y="304661"/>
                  </a:moveTo>
                  <a:lnTo>
                    <a:pt x="3987" y="255244"/>
                  </a:lnTo>
                  <a:lnTo>
                    <a:pt x="15531" y="208365"/>
                  </a:lnTo>
                  <a:lnTo>
                    <a:pt x="34005" y="164652"/>
                  </a:lnTo>
                  <a:lnTo>
                    <a:pt x="58782" y="124732"/>
                  </a:lnTo>
                  <a:lnTo>
                    <a:pt x="89233" y="89233"/>
                  </a:lnTo>
                  <a:lnTo>
                    <a:pt x="124732" y="58782"/>
                  </a:lnTo>
                  <a:lnTo>
                    <a:pt x="164652" y="34005"/>
                  </a:lnTo>
                  <a:lnTo>
                    <a:pt x="208365" y="15531"/>
                  </a:lnTo>
                  <a:lnTo>
                    <a:pt x="255244" y="3987"/>
                  </a:lnTo>
                  <a:lnTo>
                    <a:pt x="304662" y="0"/>
                  </a:lnTo>
                  <a:lnTo>
                    <a:pt x="2181362" y="0"/>
                  </a:lnTo>
                  <a:lnTo>
                    <a:pt x="2230780" y="3987"/>
                  </a:lnTo>
                  <a:lnTo>
                    <a:pt x="2277658" y="15531"/>
                  </a:lnTo>
                  <a:lnTo>
                    <a:pt x="2321371" y="34005"/>
                  </a:lnTo>
                  <a:lnTo>
                    <a:pt x="2361291" y="58782"/>
                  </a:lnTo>
                  <a:lnTo>
                    <a:pt x="2396790" y="89233"/>
                  </a:lnTo>
                  <a:lnTo>
                    <a:pt x="2427241" y="124732"/>
                  </a:lnTo>
                  <a:lnTo>
                    <a:pt x="2452017" y="164652"/>
                  </a:lnTo>
                  <a:lnTo>
                    <a:pt x="2470491" y="208365"/>
                  </a:lnTo>
                  <a:lnTo>
                    <a:pt x="2482036" y="255244"/>
                  </a:lnTo>
                  <a:lnTo>
                    <a:pt x="2486023" y="304661"/>
                  </a:lnTo>
                  <a:lnTo>
                    <a:pt x="2486023" y="2913198"/>
                  </a:lnTo>
                  <a:lnTo>
                    <a:pt x="2482036" y="2962616"/>
                  </a:lnTo>
                  <a:lnTo>
                    <a:pt x="2470491" y="3009495"/>
                  </a:lnTo>
                  <a:lnTo>
                    <a:pt x="2452017" y="3053208"/>
                  </a:lnTo>
                  <a:lnTo>
                    <a:pt x="2427241" y="3093128"/>
                  </a:lnTo>
                  <a:lnTo>
                    <a:pt x="2396790" y="3128627"/>
                  </a:lnTo>
                  <a:lnTo>
                    <a:pt x="2361291" y="3159078"/>
                  </a:lnTo>
                  <a:lnTo>
                    <a:pt x="2321371" y="3183854"/>
                  </a:lnTo>
                  <a:lnTo>
                    <a:pt x="2277658" y="3202328"/>
                  </a:lnTo>
                  <a:lnTo>
                    <a:pt x="2230780" y="3213873"/>
                  </a:lnTo>
                  <a:lnTo>
                    <a:pt x="2181362" y="3217860"/>
                  </a:lnTo>
                  <a:lnTo>
                    <a:pt x="304662" y="3217860"/>
                  </a:lnTo>
                  <a:lnTo>
                    <a:pt x="255244" y="3213873"/>
                  </a:lnTo>
                  <a:lnTo>
                    <a:pt x="208365" y="3202328"/>
                  </a:lnTo>
                  <a:lnTo>
                    <a:pt x="164652" y="3183854"/>
                  </a:lnTo>
                  <a:lnTo>
                    <a:pt x="124732" y="3159078"/>
                  </a:lnTo>
                  <a:lnTo>
                    <a:pt x="89233" y="3128627"/>
                  </a:lnTo>
                  <a:lnTo>
                    <a:pt x="58782" y="3093128"/>
                  </a:lnTo>
                  <a:lnTo>
                    <a:pt x="34005" y="3053208"/>
                  </a:lnTo>
                  <a:lnTo>
                    <a:pt x="15531" y="3009495"/>
                  </a:lnTo>
                  <a:lnTo>
                    <a:pt x="3987" y="2962616"/>
                  </a:lnTo>
                  <a:lnTo>
                    <a:pt x="0" y="2913198"/>
                  </a:lnTo>
                  <a:lnTo>
                    <a:pt x="0" y="304661"/>
                  </a:lnTo>
                  <a:close/>
                </a:path>
              </a:pathLst>
            </a:custGeom>
            <a:ln w="12699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58181" y="1574816"/>
            <a:ext cx="955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9900" y="2273316"/>
            <a:ext cx="1691639" cy="194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25425" marR="217804" algn="ctr">
              <a:lnSpc>
                <a:spcPct val="98200"/>
              </a:lnSpc>
              <a:spcBef>
                <a:spcPts val="130"/>
              </a:spcBef>
            </a:pPr>
            <a:r>
              <a:rPr sz="1400" dirty="0">
                <a:latin typeface="Calibri"/>
                <a:cs typeface="Calibri"/>
              </a:rPr>
              <a:t>Sprint </a:t>
            </a:r>
            <a:r>
              <a:rPr sz="1400" spc="-10" dirty="0">
                <a:latin typeface="Calibri"/>
                <a:cs typeface="Calibri"/>
              </a:rPr>
              <a:t>Planning </a:t>
            </a:r>
            <a:r>
              <a:rPr sz="1400" dirty="0">
                <a:latin typeface="Calibri"/>
                <a:cs typeface="Calibri"/>
              </a:rPr>
              <a:t>Sprint </a:t>
            </a:r>
            <a:r>
              <a:rPr sz="1400" spc="-10" dirty="0">
                <a:latin typeface="Calibri"/>
                <a:cs typeface="Calibri"/>
              </a:rPr>
              <a:t>Estimation </a:t>
            </a:r>
            <a:r>
              <a:rPr sz="1400" dirty="0">
                <a:latin typeface="Calibri"/>
                <a:cs typeface="Calibri"/>
              </a:rPr>
              <a:t>Daily </a:t>
            </a:r>
            <a:r>
              <a:rPr sz="1400" spc="-10" dirty="0">
                <a:latin typeface="Calibri"/>
                <a:cs typeface="Calibri"/>
              </a:rPr>
              <a:t>Standups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ct val="101200"/>
              </a:lnSpc>
            </a:pPr>
            <a:r>
              <a:rPr sz="1400" dirty="0">
                <a:latin typeface="Calibri"/>
                <a:cs typeface="Calibri"/>
              </a:rPr>
              <a:t>Software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Development Testing</a:t>
            </a:r>
            <a:endParaRPr sz="1400">
              <a:latin typeface="Calibri"/>
              <a:cs typeface="Calibri"/>
            </a:endParaRPr>
          </a:p>
          <a:p>
            <a:pPr marL="281940" marR="274320" algn="ctr">
              <a:lnSpc>
                <a:spcPct val="99200"/>
              </a:lnSpc>
              <a:spcBef>
                <a:spcPts val="30"/>
              </a:spcBef>
            </a:pPr>
            <a:r>
              <a:rPr sz="1400" spc="-10" dirty="0">
                <a:latin typeface="Calibri"/>
                <a:cs typeface="Calibri"/>
              </a:rPr>
              <a:t>Burndowns Documentation </a:t>
            </a:r>
            <a:r>
              <a:rPr sz="1400" dirty="0">
                <a:latin typeface="Calibri"/>
                <a:cs typeface="Calibri"/>
              </a:rPr>
              <a:t>Product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Demos </a:t>
            </a:r>
            <a:r>
              <a:rPr sz="1400" spc="-10" dirty="0">
                <a:latin typeface="Calibri"/>
                <a:cs typeface="Calibri"/>
              </a:rPr>
              <a:t>Retrospectives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9478" y="1120458"/>
            <a:ext cx="1132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Current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rial"/>
                <a:cs typeface="Arial"/>
              </a:rPr>
              <a:t>Sprint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9256" y="1120458"/>
            <a:ext cx="1533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~1-2 Sprints </a:t>
            </a:r>
            <a:r>
              <a:rPr sz="1400" spc="-10" dirty="0">
                <a:solidFill>
                  <a:srgbClr val="7F7F7F"/>
                </a:solidFill>
                <a:latin typeface="Arial"/>
                <a:cs typeface="Arial"/>
              </a:rPr>
              <a:t>ahead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016" y="1120458"/>
            <a:ext cx="20916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3-4 Sprints ahead or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Arial"/>
                <a:cs typeface="Arial"/>
              </a:rPr>
              <a:t>more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7447" y="4867101"/>
            <a:ext cx="2510790" cy="1180465"/>
            <a:chOff x="357447" y="4867101"/>
            <a:chExt cx="2510790" cy="118046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447" y="4867101"/>
              <a:ext cx="2510443" cy="11804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105" y="4892040"/>
              <a:ext cx="2136371" cy="11222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75" y="4899025"/>
              <a:ext cx="2409825" cy="10779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09575" y="4899025"/>
            <a:ext cx="2409825" cy="1078230"/>
          </a:xfrm>
          <a:prstGeom prst="rect">
            <a:avLst/>
          </a:prstGeom>
          <a:ln w="9524">
            <a:solidFill>
              <a:srgbClr val="3E45A9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90805" marR="311150">
              <a:lnSpc>
                <a:spcPts val="1900"/>
              </a:lnSpc>
              <a:spcBef>
                <a:spcPts val="440"/>
              </a:spcBef>
            </a:pPr>
            <a:r>
              <a:rPr sz="1600" spc="-10" dirty="0">
                <a:latin typeface="Arial"/>
                <a:cs typeface="Arial"/>
              </a:rPr>
              <a:t>Marketing/Sales, </a:t>
            </a:r>
            <a:r>
              <a:rPr sz="1600" dirty="0">
                <a:latin typeface="Arial"/>
                <a:cs typeface="Arial"/>
              </a:rPr>
              <a:t>Product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Management, </a:t>
            </a:r>
            <a:r>
              <a:rPr sz="1600" dirty="0">
                <a:latin typeface="Arial"/>
                <a:cs typeface="Arial"/>
              </a:rPr>
              <a:t>Product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Owners, Architects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399905" y="4867101"/>
            <a:ext cx="2498090" cy="931544"/>
            <a:chOff x="3399905" y="4867101"/>
            <a:chExt cx="2498090" cy="931544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905" y="4867101"/>
              <a:ext cx="2497974" cy="9310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0563" y="4892039"/>
              <a:ext cx="2248592" cy="8769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9637" y="4897437"/>
              <a:ext cx="2397125" cy="83185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449637" y="4897437"/>
            <a:ext cx="2397125" cy="831850"/>
          </a:xfrm>
          <a:prstGeom prst="rect">
            <a:avLst/>
          </a:prstGeom>
          <a:ln w="9524">
            <a:solidFill>
              <a:srgbClr val="3E45A9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90805" marR="185420">
              <a:lnSpc>
                <a:spcPts val="1900"/>
              </a:lnSpc>
              <a:spcBef>
                <a:spcPts val="440"/>
              </a:spcBef>
            </a:pPr>
            <a:r>
              <a:rPr sz="1600" dirty="0">
                <a:latin typeface="Arial"/>
                <a:cs typeface="Arial"/>
              </a:rPr>
              <a:t>Product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Owners, </a:t>
            </a:r>
            <a:r>
              <a:rPr sz="1600" dirty="0">
                <a:latin typeface="Arial"/>
                <a:cs typeface="Arial"/>
              </a:rPr>
              <a:t>Architects,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Dev</a:t>
            </a:r>
            <a:r>
              <a:rPr sz="1600" spc="-10" dirty="0">
                <a:latin typeface="Arial"/>
                <a:cs typeface="Arial"/>
              </a:rPr>
              <a:t> Leads, </a:t>
            </a:r>
            <a:r>
              <a:rPr sz="1600" dirty="0">
                <a:latin typeface="Arial"/>
                <a:cs typeface="Arial"/>
              </a:rPr>
              <a:t>QA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Leads,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UX/Analysts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01046" y="4867100"/>
            <a:ext cx="2498090" cy="685800"/>
            <a:chOff x="6301046" y="4867100"/>
            <a:chExt cx="2498090" cy="68580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1046" y="4867100"/>
              <a:ext cx="2497974" cy="685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1704" y="4892039"/>
              <a:ext cx="2007523" cy="6359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1587" y="4897437"/>
              <a:ext cx="2395536" cy="5842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351587" y="4897437"/>
            <a:ext cx="2395855" cy="584200"/>
          </a:xfrm>
          <a:prstGeom prst="rect">
            <a:avLst/>
          </a:prstGeom>
          <a:ln w="9524">
            <a:solidFill>
              <a:srgbClr val="3E45A9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90805" marR="425450">
              <a:lnSpc>
                <a:spcPts val="1900"/>
              </a:lnSpc>
              <a:spcBef>
                <a:spcPts val="440"/>
              </a:spcBef>
            </a:pPr>
            <a:r>
              <a:rPr sz="1600" dirty="0">
                <a:latin typeface="Arial"/>
                <a:cs typeface="Arial"/>
              </a:rPr>
              <a:t>Leads,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UX/Analysts, </a:t>
            </a:r>
            <a:r>
              <a:rPr sz="1600" dirty="0">
                <a:latin typeface="Arial"/>
                <a:cs typeface="Arial"/>
              </a:rPr>
              <a:t>Dev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Team</a:t>
            </a:r>
            <a:r>
              <a:rPr sz="1600" spc="3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Members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9144000" cy="640080"/>
          </a:xfrm>
          <a:custGeom>
            <a:avLst/>
            <a:gdLst/>
            <a:ahLst/>
            <a:cxnLst/>
            <a:rect l="l" t="t" r="r" b="b"/>
            <a:pathLst>
              <a:path w="9144000" h="640080">
                <a:moveTo>
                  <a:pt x="0" y="0"/>
                </a:moveTo>
                <a:lnTo>
                  <a:pt x="9143998" y="0"/>
                </a:lnTo>
                <a:lnTo>
                  <a:pt x="9143998" y="639763"/>
                </a:lnTo>
                <a:lnTo>
                  <a:pt x="0" y="639763"/>
                </a:lnTo>
                <a:lnTo>
                  <a:pt x="0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932047" y="0"/>
            <a:ext cx="528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Progressive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Elaboration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47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4385" y="1591886"/>
            <a:ext cx="3823970" cy="1604645"/>
            <a:chOff x="4954385" y="1591886"/>
            <a:chExt cx="3823970" cy="1604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4385" y="1591886"/>
              <a:ext cx="3823854" cy="16043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67298" y="1682749"/>
              <a:ext cx="3600450" cy="1422400"/>
            </a:xfrm>
            <a:custGeom>
              <a:avLst/>
              <a:gdLst/>
              <a:ahLst/>
              <a:cxnLst/>
              <a:rect l="l" t="t" r="r" b="b"/>
              <a:pathLst>
                <a:path w="3600450" h="1422400">
                  <a:moveTo>
                    <a:pt x="3600450" y="0"/>
                  </a:moveTo>
                  <a:lnTo>
                    <a:pt x="0" y="0"/>
                  </a:lnTo>
                  <a:lnTo>
                    <a:pt x="0" y="1422400"/>
                  </a:lnTo>
                  <a:lnTo>
                    <a:pt x="3600450" y="1422400"/>
                  </a:lnTo>
                  <a:lnTo>
                    <a:pt x="3600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67298" y="1682750"/>
            <a:ext cx="3600450" cy="1422400"/>
          </a:xfrm>
          <a:prstGeom prst="rect">
            <a:avLst/>
          </a:prstGeom>
          <a:ln w="9524">
            <a:solidFill>
              <a:srgbClr val="E0E0E0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256540" marR="280035" indent="-165100">
              <a:lnSpc>
                <a:spcPts val="1600"/>
              </a:lnSpc>
              <a:spcBef>
                <a:spcPts val="1520"/>
              </a:spcBef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114" dirty="0">
                <a:latin typeface="Arial"/>
                <a:cs typeface="Arial"/>
              </a:rPr>
              <a:t>  </a:t>
            </a:r>
            <a:r>
              <a:rPr sz="1400" dirty="0">
                <a:latin typeface="Calibri"/>
                <a:cs typeface="Calibri"/>
              </a:rPr>
              <a:t>Phone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285" dirty="0">
                <a:latin typeface="Calibri"/>
                <a:cs typeface="Calibri"/>
              </a:rPr>
              <a:t>#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US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format,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contains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alpha </a:t>
            </a:r>
            <a:r>
              <a:rPr sz="1400" dirty="0">
                <a:latin typeface="Calibri"/>
                <a:cs typeface="Calibri"/>
              </a:rPr>
              <a:t>characters,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minimum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10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digits</a:t>
            </a:r>
            <a:endParaRPr sz="1400">
              <a:latin typeface="Calibri"/>
              <a:cs typeface="Calibri"/>
            </a:endParaRPr>
          </a:p>
          <a:p>
            <a:pPr marL="256540" marR="283210" indent="-165100">
              <a:lnSpc>
                <a:spcPts val="1700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145" dirty="0">
                <a:latin typeface="Arial"/>
                <a:cs typeface="Arial"/>
              </a:rPr>
              <a:t>  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name,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Last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email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address required</a:t>
            </a:r>
            <a:endParaRPr sz="1400">
              <a:latin typeface="Calibri"/>
              <a:cs typeface="Calibri"/>
            </a:endParaRPr>
          </a:p>
          <a:p>
            <a:pPr marL="90805">
              <a:lnSpc>
                <a:spcPts val="1639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145" dirty="0">
                <a:latin typeface="Arial"/>
                <a:cs typeface="Arial"/>
              </a:rPr>
              <a:t>  </a:t>
            </a:r>
            <a:r>
              <a:rPr sz="1400" dirty="0">
                <a:latin typeface="Calibri"/>
                <a:cs typeface="Calibri"/>
              </a:rPr>
              <a:t>Email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specified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standard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format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6333" y="1028383"/>
            <a:ext cx="30035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E2751D"/>
                </a:solidFill>
                <a:latin typeface="Trebuchet MS"/>
                <a:cs typeface="Trebuchet MS"/>
              </a:rPr>
              <a:t>Acceptance</a:t>
            </a:r>
            <a:r>
              <a:rPr sz="1800" b="1" spc="-70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E2751D"/>
                </a:solidFill>
                <a:latin typeface="Trebuchet MS"/>
                <a:cs typeface="Trebuchet MS"/>
              </a:rPr>
              <a:t>Criteria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165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Sprint</a:t>
            </a:r>
            <a:r>
              <a:rPr sz="1400" spc="1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7F7F7F"/>
                </a:solidFill>
                <a:latin typeface="Calibri"/>
                <a:cs typeface="Calibri"/>
              </a:rPr>
              <a:t>Pre-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Planning</a:t>
            </a:r>
            <a:r>
              <a:rPr sz="1400" spc="1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(Backlog</a:t>
            </a:r>
            <a:r>
              <a:rPr sz="1400" spc="1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Grooming)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098" y="1679171"/>
            <a:ext cx="5424170" cy="1824989"/>
            <a:chOff x="162098" y="1679171"/>
            <a:chExt cx="5424170" cy="18249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98" y="1679171"/>
              <a:ext cx="4135582" cy="18246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6225" y="1771650"/>
              <a:ext cx="3905250" cy="1640205"/>
            </a:xfrm>
            <a:custGeom>
              <a:avLst/>
              <a:gdLst/>
              <a:ahLst/>
              <a:cxnLst/>
              <a:rect l="l" t="t" r="r" b="b"/>
              <a:pathLst>
                <a:path w="3905250" h="1640204">
                  <a:moveTo>
                    <a:pt x="3905248" y="0"/>
                  </a:moveTo>
                  <a:lnTo>
                    <a:pt x="0" y="0"/>
                  </a:lnTo>
                  <a:lnTo>
                    <a:pt x="0" y="1639888"/>
                  </a:lnTo>
                  <a:lnTo>
                    <a:pt x="3905248" y="1639888"/>
                  </a:lnTo>
                  <a:lnTo>
                    <a:pt x="390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6224" y="1771650"/>
              <a:ext cx="3905250" cy="1640205"/>
            </a:xfrm>
            <a:custGeom>
              <a:avLst/>
              <a:gdLst/>
              <a:ahLst/>
              <a:cxnLst/>
              <a:rect l="l" t="t" r="r" b="b"/>
              <a:pathLst>
                <a:path w="3905250" h="1640204">
                  <a:moveTo>
                    <a:pt x="0" y="0"/>
                  </a:moveTo>
                  <a:lnTo>
                    <a:pt x="3905248" y="0"/>
                  </a:lnTo>
                  <a:lnTo>
                    <a:pt x="3905248" y="1639887"/>
                  </a:lnTo>
                  <a:lnTo>
                    <a:pt x="0" y="1639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8049" y="1928553"/>
              <a:ext cx="1438102" cy="9850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01918" y="3569970"/>
            <a:ext cx="120967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E2751D"/>
                </a:solidFill>
                <a:latin typeface="Trebuchet MS"/>
                <a:cs typeface="Trebuchet MS"/>
              </a:rPr>
              <a:t>Sprint</a:t>
            </a:r>
            <a:r>
              <a:rPr sz="1800" b="1" spc="-100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1800" b="1" spc="-60" dirty="0">
                <a:solidFill>
                  <a:srgbClr val="E2751D"/>
                </a:solidFill>
                <a:latin typeface="Trebuchet MS"/>
                <a:cs typeface="Trebuchet MS"/>
              </a:rPr>
              <a:t>Tasks</a:t>
            </a:r>
            <a:endParaRPr sz="1800">
              <a:latin typeface="Trebuchet MS"/>
              <a:cs typeface="Trebuchet MS"/>
            </a:endParaRPr>
          </a:p>
          <a:p>
            <a:pPr marL="30480">
              <a:lnSpc>
                <a:spcPts val="165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Sprint</a:t>
            </a:r>
            <a:r>
              <a:rPr sz="1400" spc="1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Planning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08417" y="4148050"/>
            <a:ext cx="3778250" cy="1874520"/>
            <a:chOff x="5008417" y="4148050"/>
            <a:chExt cx="3778250" cy="18745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8417" y="4148050"/>
              <a:ext cx="3778134" cy="18745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21274" y="4238624"/>
              <a:ext cx="3556000" cy="1692275"/>
            </a:xfrm>
            <a:custGeom>
              <a:avLst/>
              <a:gdLst/>
              <a:ahLst/>
              <a:cxnLst/>
              <a:rect l="l" t="t" r="r" b="b"/>
              <a:pathLst>
                <a:path w="3556000" h="1692275">
                  <a:moveTo>
                    <a:pt x="3555998" y="0"/>
                  </a:moveTo>
                  <a:lnTo>
                    <a:pt x="0" y="0"/>
                  </a:lnTo>
                  <a:lnTo>
                    <a:pt x="0" y="1692275"/>
                  </a:lnTo>
                  <a:lnTo>
                    <a:pt x="3555998" y="1692275"/>
                  </a:lnTo>
                  <a:lnTo>
                    <a:pt x="3555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21275" y="4238625"/>
            <a:ext cx="3556000" cy="1692275"/>
          </a:xfrm>
          <a:prstGeom prst="rect">
            <a:avLst/>
          </a:prstGeom>
          <a:ln w="9524">
            <a:solidFill>
              <a:srgbClr val="CBCBCB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530"/>
              </a:lnSpc>
              <a:spcBef>
                <a:spcPts val="360"/>
              </a:spcBef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Design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50" dirty="0">
                <a:latin typeface="Calibri"/>
                <a:cs typeface="Calibri"/>
              </a:rPr>
              <a:t>UI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Mock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40" dirty="0">
                <a:latin typeface="Calibri"/>
                <a:cs typeface="Calibri"/>
              </a:rPr>
              <a:t>Up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ts val="1530"/>
              </a:lnSpc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Write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online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help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text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ts val="1530"/>
              </a:lnSpc>
              <a:spcBef>
                <a:spcPts val="40"/>
              </a:spcBef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Develop</a:t>
            </a:r>
            <a:r>
              <a:rPr sz="1300" spc="275" dirty="0">
                <a:latin typeface="Calibri"/>
                <a:cs typeface="Calibri"/>
              </a:rPr>
              <a:t> </a:t>
            </a:r>
            <a:r>
              <a:rPr sz="1300" spc="90" dirty="0">
                <a:latin typeface="Calibri"/>
                <a:cs typeface="Calibri"/>
              </a:rPr>
              <a:t>CSS/HTML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ts val="1530"/>
              </a:lnSpc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Develop</a:t>
            </a:r>
            <a:r>
              <a:rPr sz="1300" spc="18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validation</a:t>
            </a:r>
            <a:r>
              <a:rPr sz="1300" spc="18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criteria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ts val="1530"/>
              </a:lnSpc>
              <a:spcBef>
                <a:spcPts val="40"/>
              </a:spcBef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Create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database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tables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ts val="1530"/>
              </a:lnSpc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Code</a:t>
            </a:r>
            <a:r>
              <a:rPr sz="1300" spc="9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test</a:t>
            </a:r>
            <a:r>
              <a:rPr sz="1300" spc="1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fixtures</a:t>
            </a:r>
            <a:endParaRPr sz="13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40"/>
              </a:spcBef>
              <a:tabLst>
                <a:tab pos="322580" algn="l"/>
              </a:tabLst>
            </a:pPr>
            <a:r>
              <a:rPr sz="13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13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1300" dirty="0">
                <a:latin typeface="Calibri"/>
                <a:cs typeface="Calibri"/>
              </a:rPr>
              <a:t>Code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105" dirty="0">
                <a:latin typeface="Calibri"/>
                <a:cs typeface="Calibri"/>
              </a:rPr>
              <a:t>&amp;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Test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254" y="4239491"/>
            <a:ext cx="4260272" cy="1729046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71463" y="4320588"/>
          <a:ext cx="4048125" cy="155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220"/>
                        </a:lnSpc>
                        <a:spcBef>
                          <a:spcPts val="430"/>
                        </a:spcBef>
                      </a:pP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20"/>
                        </a:lnSpc>
                        <a:spcBef>
                          <a:spcPts val="43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20"/>
                        </a:lnSpc>
                        <a:spcBef>
                          <a:spcPts val="43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Email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20"/>
                        </a:lnSpc>
                        <a:spcBef>
                          <a:spcPts val="43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John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Smith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215-555-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1212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solidFill>
                            <a:srgbClr val="009999"/>
                          </a:solidFill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TRUE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Smith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215-555-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1212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FALSE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John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215-555-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1212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FALSE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215-555-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1212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FALSE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John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Smith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FALSE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90805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Smith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80"/>
                        </a:lnSpc>
                        <a:spcBef>
                          <a:spcPts val="670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  <a:hlinkClick r:id="rId7"/>
                        </a:rPr>
                        <a:t>jsmith@ls.com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ts val="1100"/>
                        </a:lnSpc>
                        <a:spcBef>
                          <a:spcPts val="55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FALSE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301359" y="4747168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700"/>
                </a:lnTo>
                <a:lnTo>
                  <a:pt x="749300" y="12700"/>
                </a:lnTo>
                <a:lnTo>
                  <a:pt x="749300" y="0"/>
                </a:lnTo>
                <a:close/>
              </a:path>
            </a:pathLst>
          </a:custGeom>
          <a:solidFill>
            <a:srgbClr val="00A8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01359" y="4969508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700"/>
                </a:lnTo>
                <a:lnTo>
                  <a:pt x="749300" y="12700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1359" y="5191847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699"/>
                </a:lnTo>
                <a:lnTo>
                  <a:pt x="749300" y="12699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1359" y="5414186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700"/>
                </a:lnTo>
                <a:lnTo>
                  <a:pt x="749300" y="12700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1359" y="5636524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699"/>
                </a:lnTo>
                <a:lnTo>
                  <a:pt x="749300" y="12699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1359" y="5858864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699"/>
                </a:lnTo>
                <a:lnTo>
                  <a:pt x="749300" y="12699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9657" y="3084022"/>
            <a:ext cx="3483032" cy="143394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60272" y="4617720"/>
            <a:ext cx="1379912" cy="98505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67665" y="1069658"/>
            <a:ext cx="3745229" cy="306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" algn="ctr">
              <a:lnSpc>
                <a:spcPts val="213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E2751D"/>
                </a:solidFill>
                <a:latin typeface="Trebuchet MS"/>
                <a:cs typeface="Trebuchet MS"/>
              </a:rPr>
              <a:t>User</a:t>
            </a:r>
            <a:r>
              <a:rPr sz="1800" b="1" spc="-114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E2751D"/>
                </a:solidFill>
                <a:latin typeface="Trebuchet MS"/>
                <a:cs typeface="Trebuchet MS"/>
              </a:rPr>
              <a:t>Stories</a:t>
            </a:r>
            <a:endParaRPr sz="1800">
              <a:latin typeface="Trebuchet MS"/>
              <a:cs typeface="Trebuchet MS"/>
            </a:endParaRPr>
          </a:p>
          <a:p>
            <a:pPr marL="26670" algn="ctr">
              <a:lnSpc>
                <a:spcPts val="165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Created</a:t>
            </a:r>
            <a:r>
              <a:rPr sz="1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during</a:t>
            </a:r>
            <a:r>
              <a:rPr sz="1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upfront</a:t>
            </a:r>
            <a:r>
              <a:rPr sz="1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ongoing</a:t>
            </a:r>
            <a:r>
              <a:rPr sz="1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Discovery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marR="9525" algn="ctr">
              <a:lnSpc>
                <a:spcPts val="2130"/>
              </a:lnSpc>
              <a:spcBef>
                <a:spcPts val="5"/>
              </a:spcBef>
            </a:pPr>
            <a:r>
              <a:rPr sz="1800" spc="5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L="567055" marR="577215" algn="ctr">
              <a:lnSpc>
                <a:spcPts val="22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account </a:t>
            </a:r>
            <a:r>
              <a:rPr sz="1800" spc="120" dirty="0">
                <a:latin typeface="Calibri"/>
                <a:cs typeface="Calibri"/>
              </a:rPr>
              <a:t>So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shop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online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tabLst>
                <a:tab pos="2196465" algn="l"/>
              </a:tabLst>
            </a:pPr>
            <a:r>
              <a:rPr sz="2400" i="1" spc="-30" baseline="3472" dirty="0">
                <a:solidFill>
                  <a:srgbClr val="7F7F7F"/>
                </a:solidFill>
                <a:latin typeface="Calibri"/>
                <a:cs typeface="Calibri"/>
              </a:rPr>
              <a:t>Priority</a:t>
            </a:r>
            <a:r>
              <a:rPr sz="2400" i="1" spc="-97" baseline="3472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i="1" baseline="3472" dirty="0">
                <a:solidFill>
                  <a:srgbClr val="7F7F7F"/>
                </a:solidFill>
                <a:latin typeface="Calibri"/>
                <a:cs typeface="Calibri"/>
              </a:rPr>
              <a:t>–</a:t>
            </a:r>
            <a:r>
              <a:rPr sz="2400" i="1" spc="-44" baseline="3472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i="1" spc="-405" baseline="3472" dirty="0">
                <a:solidFill>
                  <a:srgbClr val="7F7F7F"/>
                </a:solidFill>
                <a:latin typeface="Calibri"/>
                <a:cs typeface="Calibri"/>
              </a:rPr>
              <a:t>1</a:t>
            </a:r>
            <a:r>
              <a:rPr sz="2400" i="1" spc="-7" baseline="3472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i="1" spc="-15" baseline="3472" dirty="0">
                <a:solidFill>
                  <a:srgbClr val="7F7F7F"/>
                </a:solidFill>
                <a:latin typeface="Calibri"/>
                <a:cs typeface="Calibri"/>
              </a:rPr>
              <a:t>(High)</a:t>
            </a:r>
            <a:r>
              <a:rPr sz="2400" i="1" baseline="3472" dirty="0">
                <a:solidFill>
                  <a:srgbClr val="7F7F7F"/>
                </a:solidFill>
                <a:latin typeface="Calibri"/>
                <a:cs typeface="Calibri"/>
              </a:rPr>
              <a:t>	</a:t>
            </a:r>
            <a:r>
              <a:rPr sz="1600" i="1" spc="-10" dirty="0">
                <a:solidFill>
                  <a:srgbClr val="7F7F7F"/>
                </a:solidFill>
                <a:latin typeface="Calibri"/>
                <a:cs typeface="Calibri"/>
              </a:rPr>
              <a:t>Estimate</a:t>
            </a:r>
            <a:r>
              <a:rPr sz="1600" i="1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i="1" spc="140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1600" i="1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7F7F7F"/>
                </a:solidFill>
                <a:latin typeface="Calibri"/>
                <a:cs typeface="Calibri"/>
              </a:rPr>
              <a:t>5</a:t>
            </a:r>
            <a:r>
              <a:rPr sz="1600" i="1" spc="-10" dirty="0">
                <a:solidFill>
                  <a:srgbClr val="7F7F7F"/>
                </a:solidFill>
                <a:latin typeface="Calibri"/>
                <a:cs typeface="Calibri"/>
              </a:rPr>
              <a:t> Points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56540" algn="ctr">
              <a:lnSpc>
                <a:spcPts val="2130"/>
              </a:lnSpc>
              <a:spcBef>
                <a:spcPts val="1325"/>
              </a:spcBef>
            </a:pPr>
            <a:r>
              <a:rPr sz="1800" b="1" spc="-80" dirty="0">
                <a:solidFill>
                  <a:srgbClr val="E2751D"/>
                </a:solidFill>
                <a:latin typeface="Trebuchet MS"/>
                <a:cs typeface="Trebuchet MS"/>
              </a:rPr>
              <a:t>Testable</a:t>
            </a:r>
            <a:r>
              <a:rPr sz="1800" b="1" spc="-90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E2751D"/>
                </a:solidFill>
                <a:latin typeface="Trebuchet MS"/>
                <a:cs typeface="Trebuchet MS"/>
              </a:rPr>
              <a:t>Examples</a:t>
            </a:r>
            <a:r>
              <a:rPr sz="1800" b="1" spc="-85" dirty="0">
                <a:solidFill>
                  <a:srgbClr val="E2751D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E2751D"/>
                </a:solidFill>
                <a:latin typeface="Trebuchet MS"/>
                <a:cs typeface="Trebuchet MS"/>
              </a:rPr>
              <a:t>(ATDD)</a:t>
            </a:r>
            <a:endParaRPr sz="1800">
              <a:latin typeface="Trebuchet MS"/>
              <a:cs typeface="Trebuchet MS"/>
            </a:endParaRPr>
          </a:p>
          <a:p>
            <a:pPr marL="267335" algn="ctr">
              <a:lnSpc>
                <a:spcPts val="1650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Sprint</a:t>
            </a:r>
            <a:r>
              <a:rPr sz="1400" spc="1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7F7F7F"/>
                </a:solidFill>
                <a:latin typeface="Calibri"/>
                <a:cs typeface="Calibri"/>
              </a:rPr>
              <a:t>Pre-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Planning</a:t>
            </a:r>
            <a:r>
              <a:rPr sz="1400" spc="1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(Backlog</a:t>
            </a:r>
            <a:r>
              <a:rPr sz="1400" spc="1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Grooming)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963116" y="109062"/>
            <a:ext cx="5222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</a:rPr>
              <a:t>Maturation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90" dirty="0">
                <a:solidFill>
                  <a:srgbClr val="FFFFFF"/>
                </a:solidFill>
              </a:rPr>
              <a:t>of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140" dirty="0">
                <a:solidFill>
                  <a:srgbClr val="FFFFFF"/>
                </a:solidFill>
              </a:rPr>
              <a:t>a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135" dirty="0">
                <a:solidFill>
                  <a:srgbClr val="FFFFFF"/>
                </a:solidFill>
              </a:rPr>
              <a:t>User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Story</a:t>
            </a:r>
            <a:endParaRPr sz="3600"/>
          </a:p>
        </p:txBody>
      </p:sp>
      <p:sp>
        <p:nvSpPr>
          <p:cNvPr id="30" name="object 30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48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8413" y="3449782"/>
            <a:ext cx="2805545" cy="13092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6865" y="836295"/>
            <a:ext cx="8522970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tactical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getting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 story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ready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often </a:t>
            </a:r>
            <a:r>
              <a:rPr sz="2800" dirty="0">
                <a:latin typeface="Arial"/>
                <a:cs typeface="Arial"/>
              </a:rPr>
              <a:t>performed as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two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sprint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look-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a-head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amigos </a:t>
            </a:r>
            <a:r>
              <a:rPr sz="2800" spc="-20" dirty="0">
                <a:latin typeface="Arial"/>
                <a:cs typeface="Arial"/>
              </a:rPr>
              <a:t>team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036" y="2851265"/>
            <a:ext cx="2805545" cy="13092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3939" y="2967694"/>
            <a:ext cx="2438400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1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Arial Narrow"/>
                <a:cs typeface="Arial Narrow"/>
              </a:rPr>
              <a:t>Select</a:t>
            </a:r>
            <a:r>
              <a:rPr sz="1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Arial Narrow"/>
                <a:cs typeface="Arial Narrow"/>
              </a:rPr>
              <a:t>User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 Story</a:t>
            </a:r>
            <a:r>
              <a:rPr sz="1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999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Sprint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endParaRPr sz="1600">
              <a:latin typeface="Arial Narrow"/>
              <a:cs typeface="Arial Narrow"/>
            </a:endParaRPr>
          </a:p>
          <a:p>
            <a:pPr algn="ctr">
              <a:lnSpc>
                <a:spcPts val="1810"/>
              </a:lnSpc>
            </a:pPr>
            <a:r>
              <a:rPr sz="1600" spc="135" dirty="0">
                <a:solidFill>
                  <a:srgbClr val="FFFFFF"/>
                </a:solidFill>
                <a:latin typeface="Arial Narrow"/>
                <a:cs typeface="Arial Narrow"/>
              </a:rPr>
              <a:t>+2</a:t>
            </a:r>
            <a:endParaRPr sz="1600">
              <a:latin typeface="Arial Narrow"/>
              <a:cs typeface="Arial Narrow"/>
            </a:endParaRPr>
          </a:p>
          <a:p>
            <a:pPr marL="81280" marR="73660" algn="ctr">
              <a:lnSpc>
                <a:spcPts val="1700"/>
              </a:lnSpc>
              <a:spcBef>
                <a:spcPts val="720"/>
              </a:spcBef>
            </a:pPr>
            <a:r>
              <a:rPr sz="1600" spc="-30" dirty="0">
                <a:solidFill>
                  <a:srgbClr val="FFFFFF"/>
                </a:solidFill>
                <a:latin typeface="Arial Narrow"/>
                <a:cs typeface="Arial Narrow"/>
              </a:rPr>
              <a:t>Re-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estimate</a:t>
            </a:r>
            <a:r>
              <a:rPr sz="16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it,</a:t>
            </a:r>
            <a:r>
              <a:rPr sz="1600" spc="3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sharpen</a:t>
            </a:r>
            <a:r>
              <a:rPr sz="16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story</a:t>
            </a:r>
            <a:r>
              <a:rPr sz="16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 Narrow"/>
                <a:cs typeface="Arial Narrow"/>
              </a:rPr>
              <a:t>&amp; </a:t>
            </a:r>
            <a:r>
              <a:rPr sz="1600" spc="-45" dirty="0">
                <a:solidFill>
                  <a:srgbClr val="FFFFFF"/>
                </a:solidFill>
                <a:latin typeface="Arial Narrow"/>
                <a:cs typeface="Arial Narrow"/>
              </a:rPr>
              <a:t>acceptance</a:t>
            </a:r>
            <a:r>
              <a:rPr sz="16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criteria</a:t>
            </a:r>
            <a:endParaRPr sz="1600">
              <a:latin typeface="Arial Narrow"/>
              <a:cs typeface="Arial Narrow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5585" y="3146367"/>
            <a:ext cx="2805545" cy="13092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56779" y="3372357"/>
            <a:ext cx="2545715" cy="7899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55270" marR="5080" indent="-243204">
              <a:lnSpc>
                <a:spcPts val="1700"/>
              </a:lnSpc>
              <a:spcBef>
                <a:spcPts val="340"/>
              </a:spcBef>
            </a:pPr>
            <a:r>
              <a:rPr sz="1600" spc="-45" dirty="0">
                <a:solidFill>
                  <a:srgbClr val="FFFFFF"/>
                </a:solidFill>
                <a:latin typeface="Arial Narrow"/>
                <a:cs typeface="Arial Narrow"/>
              </a:rPr>
              <a:t>Create</a:t>
            </a:r>
            <a:r>
              <a:rPr sz="16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testable</a:t>
            </a:r>
            <a:r>
              <a:rPr sz="1600" spc="-5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example</a:t>
            </a:r>
            <a:r>
              <a:rPr sz="1600" spc="-5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16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other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supporting</a:t>
            </a:r>
            <a:r>
              <a:rPr sz="1600" spc="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material</a:t>
            </a:r>
            <a:r>
              <a:rPr sz="1600" spc="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1600" spc="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999</a:t>
            </a:r>
            <a:endParaRPr sz="1600">
              <a:latin typeface="Arial Narrow"/>
              <a:cs typeface="Arial Narrow"/>
            </a:endParaRPr>
          </a:p>
          <a:p>
            <a:pPr marL="70485">
              <a:lnSpc>
                <a:spcPct val="100000"/>
              </a:lnSpc>
              <a:spcBef>
                <a:spcPts val="459"/>
              </a:spcBef>
            </a:pPr>
            <a:r>
              <a:rPr sz="1600" spc="-50" dirty="0">
                <a:solidFill>
                  <a:srgbClr val="FFFFFF"/>
                </a:solidFill>
                <a:latin typeface="Arial Narrow"/>
                <a:cs typeface="Arial Narrow"/>
              </a:rPr>
              <a:t>Get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sign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off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dirty="0">
                <a:solidFill>
                  <a:srgbClr val="FFFFFF"/>
                </a:solidFill>
                <a:latin typeface="Arial Narrow"/>
                <a:cs typeface="Arial Narrow"/>
              </a:rPr>
              <a:t>external</a:t>
            </a: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 parties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4031" y="3725923"/>
            <a:ext cx="11023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3679">
              <a:lnSpc>
                <a:spcPct val="125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 Narrow"/>
                <a:cs typeface="Arial Narrow"/>
              </a:rPr>
              <a:t>Develop </a:t>
            </a:r>
            <a:r>
              <a:rPr sz="1600" spc="-45" dirty="0">
                <a:solidFill>
                  <a:srgbClr val="FFFFFF"/>
                </a:solidFill>
                <a:latin typeface="Arial Narrow"/>
                <a:cs typeface="Arial Narrow"/>
              </a:rPr>
              <a:t>User</a:t>
            </a:r>
            <a:r>
              <a:rPr sz="16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Story</a:t>
            </a:r>
            <a:r>
              <a:rPr sz="1600" spc="-5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Narrow"/>
                <a:cs typeface="Arial Narrow"/>
              </a:rPr>
              <a:t>999</a:t>
            </a:r>
            <a:endParaRPr sz="1600">
              <a:latin typeface="Arial Narrow"/>
              <a:cs typeface="Arial Narro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756" y="2340031"/>
            <a:ext cx="2743200" cy="486409"/>
            <a:chOff x="232756" y="2340031"/>
            <a:chExt cx="2743200" cy="4864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56" y="2340031"/>
              <a:ext cx="2743200" cy="4862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279" y="2348345"/>
              <a:ext cx="1005839" cy="47382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3525" y="2373313"/>
            <a:ext cx="2628900" cy="370205"/>
          </a:xfrm>
          <a:prstGeom prst="rect">
            <a:avLst/>
          </a:prstGeom>
          <a:solidFill>
            <a:srgbClr val="797979"/>
          </a:solidFill>
        </p:spPr>
        <p:txBody>
          <a:bodyPr vert="horz" wrap="square" lIns="0" tIns="45719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latin typeface="Arial"/>
                <a:cs typeface="Arial"/>
              </a:rPr>
              <a:t>Sprint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50523" y="2340031"/>
            <a:ext cx="2747645" cy="486409"/>
            <a:chOff x="3150523" y="2340031"/>
            <a:chExt cx="2747645" cy="48640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0523" y="2340031"/>
              <a:ext cx="2747356" cy="4862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3854" y="2348345"/>
              <a:ext cx="1388225" cy="47382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81350" y="2373313"/>
            <a:ext cx="2630805" cy="370205"/>
          </a:xfrm>
          <a:prstGeom prst="rect">
            <a:avLst/>
          </a:prstGeom>
          <a:solidFill>
            <a:srgbClr val="797979"/>
          </a:solidFill>
        </p:spPr>
        <p:txBody>
          <a:bodyPr vert="horz" wrap="square" lIns="0" tIns="45719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latin typeface="Arial"/>
                <a:cs typeface="Arial"/>
              </a:rPr>
              <a:t>Sprint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68290" y="2344188"/>
            <a:ext cx="2743200" cy="486409"/>
            <a:chOff x="6068290" y="2344188"/>
            <a:chExt cx="2743200" cy="486409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8290" y="2344188"/>
              <a:ext cx="2743199" cy="4862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1621" y="2352501"/>
              <a:ext cx="1388225" cy="46966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97587" y="2374900"/>
            <a:ext cx="2630805" cy="370205"/>
          </a:xfrm>
          <a:prstGeom prst="rect">
            <a:avLst/>
          </a:prstGeom>
          <a:solidFill>
            <a:srgbClr val="797979"/>
          </a:solidFill>
        </p:spPr>
        <p:txBody>
          <a:bodyPr vert="horz" wrap="square" lIns="0" tIns="45720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latin typeface="Arial"/>
                <a:cs typeface="Arial"/>
              </a:rPr>
              <a:t>Sprint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534" y="4110644"/>
            <a:ext cx="2851265" cy="22028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8607" y="4773499"/>
            <a:ext cx="2343150" cy="1112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11430" algn="just">
              <a:lnSpc>
                <a:spcPct val="98800"/>
              </a:lnSpc>
              <a:spcBef>
                <a:spcPts val="125"/>
              </a:spcBef>
            </a:pPr>
            <a:r>
              <a:rPr sz="1800" spc="-155" dirty="0">
                <a:latin typeface="Arial Narrow"/>
                <a:cs typeface="Arial Narrow"/>
              </a:rPr>
              <a:t>The</a:t>
            </a:r>
            <a:r>
              <a:rPr sz="1800" spc="50" dirty="0">
                <a:latin typeface="Arial Narrow"/>
                <a:cs typeface="Arial Narrow"/>
              </a:rPr>
              <a:t> </a:t>
            </a:r>
            <a:r>
              <a:rPr sz="1800" spc="-285" dirty="0">
                <a:latin typeface="Arial Narrow"/>
                <a:cs typeface="Arial Narrow"/>
              </a:rPr>
              <a:t>PO</a:t>
            </a:r>
            <a:r>
              <a:rPr sz="1800" spc="180" dirty="0">
                <a:latin typeface="Arial Narrow"/>
                <a:cs typeface="Arial Narrow"/>
              </a:rPr>
              <a:t> </a:t>
            </a:r>
            <a:r>
              <a:rPr sz="1800" spc="-35" dirty="0">
                <a:latin typeface="Arial Narrow"/>
                <a:cs typeface="Arial Narrow"/>
              </a:rPr>
              <a:t>and</a:t>
            </a:r>
            <a:r>
              <a:rPr sz="1800" spc="-65" dirty="0">
                <a:latin typeface="Arial Narrow"/>
                <a:cs typeface="Arial Narrow"/>
              </a:rPr>
              <a:t> </a:t>
            </a:r>
            <a:r>
              <a:rPr sz="1800" spc="175" dirty="0">
                <a:latin typeface="Arial Narrow"/>
                <a:cs typeface="Arial Narrow"/>
              </a:rPr>
              <a:t>3+</a:t>
            </a:r>
            <a:r>
              <a:rPr sz="1800" spc="-105" dirty="0">
                <a:latin typeface="Arial Narrow"/>
                <a:cs typeface="Arial Narrow"/>
              </a:rPr>
              <a:t> </a:t>
            </a:r>
            <a:r>
              <a:rPr sz="1800" spc="-35" dirty="0">
                <a:latin typeface="Arial Narrow"/>
                <a:cs typeface="Arial Narrow"/>
              </a:rPr>
              <a:t>Amigos</a:t>
            </a:r>
            <a:r>
              <a:rPr sz="1800" spc="-10" dirty="0">
                <a:latin typeface="Arial Narrow"/>
                <a:cs typeface="Arial Narrow"/>
              </a:rPr>
              <a:t> look- </a:t>
            </a:r>
            <a:r>
              <a:rPr sz="1800" spc="-55" dirty="0">
                <a:latin typeface="Arial Narrow"/>
                <a:cs typeface="Arial Narrow"/>
              </a:rPr>
              <a:t>a-</a:t>
            </a:r>
            <a:r>
              <a:rPr sz="1800" spc="-70" dirty="0">
                <a:latin typeface="Arial Narrow"/>
                <a:cs typeface="Arial Narrow"/>
              </a:rPr>
              <a:t>head</a:t>
            </a:r>
            <a:r>
              <a:rPr sz="1800" spc="-25" dirty="0">
                <a:latin typeface="Arial Narrow"/>
                <a:cs typeface="Arial Narrow"/>
              </a:rPr>
              <a:t> </a:t>
            </a:r>
            <a:r>
              <a:rPr sz="1800" spc="-35" dirty="0">
                <a:latin typeface="Arial Narrow"/>
                <a:cs typeface="Arial Narrow"/>
              </a:rPr>
              <a:t>and</a:t>
            </a:r>
            <a:r>
              <a:rPr sz="1800" spc="-20" dirty="0">
                <a:latin typeface="Arial Narrow"/>
                <a:cs typeface="Arial Narrow"/>
              </a:rPr>
              <a:t> </a:t>
            </a:r>
            <a:r>
              <a:rPr sz="1800" spc="-65" dirty="0">
                <a:latin typeface="Arial Narrow"/>
                <a:cs typeface="Arial Narrow"/>
              </a:rPr>
              <a:t>select</a:t>
            </a:r>
            <a:r>
              <a:rPr sz="1800" spc="-20" dirty="0">
                <a:latin typeface="Arial Narrow"/>
                <a:cs typeface="Arial Narrow"/>
              </a:rPr>
              <a:t> </a:t>
            </a:r>
            <a:r>
              <a:rPr sz="1800" spc="-50" dirty="0">
                <a:latin typeface="Arial Narrow"/>
                <a:cs typeface="Arial Narrow"/>
              </a:rPr>
              <a:t>story</a:t>
            </a:r>
            <a:r>
              <a:rPr sz="1800" spc="-20" dirty="0">
                <a:latin typeface="Arial Narrow"/>
                <a:cs typeface="Arial Narrow"/>
              </a:rPr>
              <a:t> </a:t>
            </a:r>
            <a:r>
              <a:rPr sz="1800" spc="-25" dirty="0">
                <a:latin typeface="Arial Narrow"/>
                <a:cs typeface="Arial Narrow"/>
              </a:rPr>
              <a:t>999 </a:t>
            </a:r>
            <a:r>
              <a:rPr sz="1800" dirty="0">
                <a:latin typeface="Arial Narrow"/>
                <a:cs typeface="Arial Narrow"/>
              </a:rPr>
              <a:t>for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inclusion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for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spc="-20" dirty="0">
                <a:latin typeface="Arial Narrow"/>
                <a:cs typeface="Arial Narrow"/>
              </a:rPr>
              <a:t>Sprint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65" dirty="0">
                <a:latin typeface="Arial Narrow"/>
                <a:cs typeface="Arial Narrow"/>
              </a:rPr>
              <a:t> </a:t>
            </a:r>
            <a:r>
              <a:rPr sz="1800" spc="335" dirty="0">
                <a:latin typeface="Arial Narrow"/>
                <a:cs typeface="Arial Narrow"/>
              </a:rPr>
              <a:t>+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spc="-25" dirty="0">
                <a:latin typeface="Arial Narrow"/>
                <a:cs typeface="Arial Narrow"/>
              </a:rPr>
              <a:t>2. </a:t>
            </a:r>
            <a:r>
              <a:rPr sz="1800" spc="-100" dirty="0">
                <a:latin typeface="Arial Narrow"/>
                <a:cs typeface="Arial Narrow"/>
              </a:rPr>
              <a:t>They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do</a:t>
            </a:r>
            <a:r>
              <a:rPr sz="1800" spc="-100" dirty="0">
                <a:latin typeface="Arial Narrow"/>
                <a:cs typeface="Arial Narrow"/>
              </a:rPr>
              <a:t> </a:t>
            </a:r>
            <a:r>
              <a:rPr sz="1800" spc="-25" dirty="0">
                <a:latin typeface="Arial Narrow"/>
                <a:cs typeface="Arial Narrow"/>
              </a:rPr>
              <a:t>cleanup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on</a:t>
            </a:r>
            <a:r>
              <a:rPr sz="1800" spc="-8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the</a:t>
            </a:r>
            <a:r>
              <a:rPr sz="1800" spc="-85" dirty="0">
                <a:latin typeface="Arial Narrow"/>
                <a:cs typeface="Arial Narrow"/>
              </a:rPr>
              <a:t> </a:t>
            </a:r>
            <a:r>
              <a:rPr sz="1800" spc="-45" dirty="0">
                <a:latin typeface="Arial Narrow"/>
                <a:cs typeface="Arial Narrow"/>
              </a:rPr>
              <a:t>story.</a:t>
            </a:r>
            <a:endParaRPr sz="1800">
              <a:latin typeface="Arial Narrow"/>
              <a:cs typeface="Arial Narro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79865" y="4493028"/>
            <a:ext cx="2855421" cy="169579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359110" y="5081112"/>
            <a:ext cx="23025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20" dirty="0">
                <a:latin typeface="Arial Narrow"/>
                <a:cs typeface="Arial Narrow"/>
              </a:rPr>
              <a:t>The</a:t>
            </a:r>
            <a:r>
              <a:rPr sz="1800" spc="-65" dirty="0">
                <a:latin typeface="Arial Narrow"/>
                <a:cs typeface="Arial Narrow"/>
              </a:rPr>
              <a:t> </a:t>
            </a:r>
            <a:r>
              <a:rPr sz="1800" spc="175" dirty="0">
                <a:latin typeface="Arial Narrow"/>
                <a:cs typeface="Arial Narrow"/>
              </a:rPr>
              <a:t>3+</a:t>
            </a:r>
            <a:r>
              <a:rPr sz="1800" spc="-65" dirty="0">
                <a:latin typeface="Arial Narrow"/>
                <a:cs typeface="Arial Narrow"/>
              </a:rPr>
              <a:t> </a:t>
            </a:r>
            <a:r>
              <a:rPr sz="1800" spc="-35" dirty="0">
                <a:latin typeface="Arial Narrow"/>
                <a:cs typeface="Arial Narrow"/>
              </a:rPr>
              <a:t>Amigos</a:t>
            </a:r>
            <a:r>
              <a:rPr sz="1800" spc="-6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further </a:t>
            </a:r>
            <a:r>
              <a:rPr sz="1800" spc="-20" dirty="0">
                <a:latin typeface="Arial Narrow"/>
                <a:cs typeface="Arial Narrow"/>
              </a:rPr>
              <a:t>support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the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spc="-40" dirty="0">
                <a:latin typeface="Arial Narrow"/>
                <a:cs typeface="Arial Narrow"/>
              </a:rPr>
              <a:t>story</a:t>
            </a:r>
            <a:r>
              <a:rPr sz="1800" spc="-75" dirty="0">
                <a:latin typeface="Arial Narrow"/>
                <a:cs typeface="Arial Narrow"/>
              </a:rPr>
              <a:t> </a:t>
            </a:r>
            <a:r>
              <a:rPr sz="1800" spc="-25" dirty="0">
                <a:latin typeface="Arial Narrow"/>
                <a:cs typeface="Arial Narrow"/>
              </a:rPr>
              <a:t>and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the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spc="-95" dirty="0">
                <a:latin typeface="Arial Narrow"/>
                <a:cs typeface="Arial Narrow"/>
              </a:rPr>
              <a:t>PO </a:t>
            </a:r>
            <a:r>
              <a:rPr sz="1800" spc="-35" dirty="0">
                <a:latin typeface="Arial Narrow"/>
                <a:cs typeface="Arial Narrow"/>
              </a:rPr>
              <a:t>gets</a:t>
            </a:r>
            <a:r>
              <a:rPr sz="1800" spc="-55" dirty="0">
                <a:latin typeface="Arial Narrow"/>
                <a:cs typeface="Arial Narrow"/>
              </a:rPr>
              <a:t> </a:t>
            </a:r>
            <a:r>
              <a:rPr sz="1800" spc="-20" dirty="0">
                <a:latin typeface="Arial Narrow"/>
                <a:cs typeface="Arial Narrow"/>
              </a:rPr>
              <a:t>appropriate</a:t>
            </a:r>
            <a:r>
              <a:rPr sz="1800" spc="-5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sign</a:t>
            </a:r>
            <a:r>
              <a:rPr sz="1800" spc="-5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offs.</a:t>
            </a:r>
            <a:endParaRPr sz="1800">
              <a:latin typeface="Arial Narrow"/>
              <a:cs typeface="Arial Narrow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64133" y="4700847"/>
            <a:ext cx="2851264" cy="141732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259834" y="5232220"/>
            <a:ext cx="246570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35609" marR="5080" indent="-423545">
              <a:lnSpc>
                <a:spcPts val="2100"/>
              </a:lnSpc>
              <a:spcBef>
                <a:spcPts val="220"/>
              </a:spcBef>
            </a:pPr>
            <a:r>
              <a:rPr sz="1800" spc="-60" dirty="0">
                <a:latin typeface="Arial Narrow"/>
                <a:cs typeface="Arial Narrow"/>
              </a:rPr>
              <a:t>Story</a:t>
            </a:r>
            <a:r>
              <a:rPr sz="1800" spc="-5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999</a:t>
            </a:r>
            <a:r>
              <a:rPr sz="1800" spc="-45" dirty="0">
                <a:latin typeface="Arial Narrow"/>
                <a:cs typeface="Arial Narrow"/>
              </a:rPr>
              <a:t> </a:t>
            </a:r>
            <a:r>
              <a:rPr sz="1800" spc="-55" dirty="0">
                <a:latin typeface="Arial Narrow"/>
                <a:cs typeface="Arial Narrow"/>
              </a:rPr>
              <a:t>makes</a:t>
            </a:r>
            <a:r>
              <a:rPr sz="1800" spc="-45" dirty="0">
                <a:latin typeface="Arial Narrow"/>
                <a:cs typeface="Arial Narrow"/>
              </a:rPr>
              <a:t> </a:t>
            </a:r>
            <a:r>
              <a:rPr sz="1800" spc="-20" dirty="0">
                <a:latin typeface="Arial Narrow"/>
                <a:cs typeface="Arial Narrow"/>
              </a:rPr>
              <a:t>it’s</a:t>
            </a:r>
            <a:r>
              <a:rPr sz="1800" spc="-45" dirty="0">
                <a:latin typeface="Arial Narrow"/>
                <a:cs typeface="Arial Narrow"/>
              </a:rPr>
              <a:t> </a:t>
            </a:r>
            <a:r>
              <a:rPr sz="1800" spc="-70" dirty="0">
                <a:latin typeface="Arial Narrow"/>
                <a:cs typeface="Arial Narrow"/>
              </a:rPr>
              <a:t>way</a:t>
            </a:r>
            <a:r>
              <a:rPr sz="1800" spc="-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into</a:t>
            </a:r>
            <a:r>
              <a:rPr sz="1800" spc="-45" dirty="0">
                <a:latin typeface="Arial Narrow"/>
                <a:cs typeface="Arial Narrow"/>
              </a:rPr>
              <a:t> </a:t>
            </a:r>
            <a:r>
              <a:rPr sz="1800" spc="-50" dirty="0">
                <a:latin typeface="Arial Narrow"/>
                <a:cs typeface="Arial Narrow"/>
              </a:rPr>
              <a:t>a </a:t>
            </a:r>
            <a:r>
              <a:rPr sz="1800" dirty="0">
                <a:latin typeface="Arial Narrow"/>
                <a:cs typeface="Arial Narrow"/>
              </a:rPr>
              <a:t>sprint</a:t>
            </a:r>
            <a:r>
              <a:rPr sz="1800" spc="-75" dirty="0">
                <a:latin typeface="Arial Narrow"/>
                <a:cs typeface="Arial Narrow"/>
              </a:rPr>
              <a:t> </a:t>
            </a:r>
            <a:r>
              <a:rPr sz="1800" spc="-25" dirty="0">
                <a:latin typeface="Arial Narrow"/>
                <a:cs typeface="Arial Narrow"/>
              </a:rPr>
              <a:t>and</a:t>
            </a:r>
            <a:r>
              <a:rPr sz="1800" spc="-75" dirty="0">
                <a:latin typeface="Arial Narrow"/>
                <a:cs typeface="Arial Narrow"/>
              </a:rPr>
              <a:t> </a:t>
            </a:r>
            <a:r>
              <a:rPr sz="1800" spc="50" dirty="0">
                <a:latin typeface="Arial Narrow"/>
                <a:cs typeface="Arial Narrow"/>
              </a:rPr>
              <a:t>it</a:t>
            </a:r>
            <a:r>
              <a:rPr sz="1800" spc="-75" dirty="0">
                <a:latin typeface="Arial Narrow"/>
                <a:cs typeface="Arial Narrow"/>
              </a:rPr>
              <a:t> </a:t>
            </a:r>
            <a:r>
              <a:rPr sz="1800" spc="-40" dirty="0">
                <a:latin typeface="Arial Narrow"/>
                <a:cs typeface="Arial Narrow"/>
              </a:rPr>
              <a:t>is</a:t>
            </a:r>
            <a:r>
              <a:rPr sz="1800" spc="-7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built.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83081" y="109062"/>
            <a:ext cx="8383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Sample Story Maturation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Look-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A-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endParaRPr sz="3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01056" y="628142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598" cy="4190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11290" y="5295583"/>
            <a:ext cx="18218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4977" y="5246370"/>
            <a:ext cx="126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895" y="109062"/>
            <a:ext cx="3989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Striking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Balance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7861" y="6448256"/>
            <a:ext cx="1739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1327" y="1479176"/>
            <a:ext cx="5227831" cy="46759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845819"/>
            <a:ext cx="7615555" cy="35433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1.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To</a:t>
            </a:r>
            <a:r>
              <a:rPr sz="2100" b="1" spc="-2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Demonstrate</a:t>
            </a:r>
            <a:r>
              <a:rPr sz="2100" b="1" spc="-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Progress: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UX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with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no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validation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or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save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227455" algn="l"/>
              </a:tabLst>
            </a:pPr>
            <a:r>
              <a:rPr sz="2100" b="1" spc="-10" dirty="0">
                <a:solidFill>
                  <a:srgbClr val="E2751D"/>
                </a:solidFill>
                <a:latin typeface="Arial"/>
                <a:cs typeface="Arial"/>
              </a:rPr>
              <a:t>2.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CRUD</a:t>
            </a:r>
            <a:r>
              <a:rPr sz="2100" spc="-10" dirty="0">
                <a:solidFill>
                  <a:srgbClr val="E98925"/>
                </a:solidFill>
                <a:latin typeface="Arial"/>
                <a:cs typeface="Arial"/>
              </a:rPr>
              <a:t>:</a:t>
            </a:r>
            <a:r>
              <a:rPr sz="2100" dirty="0">
                <a:solidFill>
                  <a:srgbClr val="E98925"/>
                </a:solidFill>
                <a:latin typeface="Arial"/>
                <a:cs typeface="Arial"/>
              </a:rPr>
              <a:t>	</a:t>
            </a:r>
            <a:r>
              <a:rPr sz="2100" dirty="0">
                <a:latin typeface="Arial"/>
                <a:cs typeface="Arial"/>
              </a:rPr>
              <a:t>Create,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report,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update &amp;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delete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(e.g.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split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manage)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100"/>
              </a:spcBef>
            </a:pP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3.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Basic</a:t>
            </a:r>
            <a:r>
              <a:rPr sz="2100" b="1" spc="-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to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Advanced: </a:t>
            </a:r>
            <a:r>
              <a:rPr sz="2100" dirty="0">
                <a:latin typeface="Arial"/>
                <a:cs typeface="Arial"/>
              </a:rPr>
              <a:t>Sort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one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field (name),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sort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any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one </a:t>
            </a:r>
            <a:r>
              <a:rPr sz="2100" dirty="0">
                <a:latin typeface="Arial"/>
                <a:cs typeface="Arial"/>
              </a:rPr>
              <a:t>field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(name,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date,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etc.),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sort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 combination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fields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27000"/>
              </a:lnSpc>
            </a:pP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4.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Use</a:t>
            </a:r>
            <a:r>
              <a:rPr sz="2100" b="1" spc="-2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Case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scenarios</a:t>
            </a:r>
            <a:r>
              <a:rPr sz="2100" dirty="0">
                <a:solidFill>
                  <a:srgbClr val="E98925"/>
                </a:solidFill>
                <a:latin typeface="Arial"/>
                <a:cs typeface="Arial"/>
              </a:rPr>
              <a:t>:</a:t>
            </a:r>
            <a:r>
              <a:rPr sz="2100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Happy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path,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alternates,</a:t>
            </a:r>
            <a:r>
              <a:rPr sz="2100" spc="-10" dirty="0">
                <a:latin typeface="Arial"/>
                <a:cs typeface="Arial"/>
              </a:rPr>
              <a:t> exceptions </a:t>
            </a: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5.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Workflow</a:t>
            </a:r>
            <a:r>
              <a:rPr sz="2100" b="1" spc="-2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steps:</a:t>
            </a:r>
            <a:r>
              <a:rPr sz="2100" b="1" spc="-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Find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book,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see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details,</a:t>
            </a:r>
            <a:r>
              <a:rPr sz="2100" spc="-10" dirty="0">
                <a:latin typeface="Arial"/>
                <a:cs typeface="Arial"/>
              </a:rPr>
              <a:t> purchase </a:t>
            </a: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6.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Importance: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Credit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card,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split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across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cards,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automatic</a:t>
            </a:r>
            <a:r>
              <a:rPr sz="2100" spc="-10" dirty="0">
                <a:latin typeface="Arial"/>
                <a:cs typeface="Arial"/>
              </a:rPr>
              <a:t> billing </a:t>
            </a: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6.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UI</a:t>
            </a:r>
            <a:r>
              <a:rPr sz="2100" b="1" spc="-2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complexity: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Manual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coordinates,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interactive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web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map </a:t>
            </a:r>
            <a:r>
              <a:rPr sz="2100" b="1" dirty="0">
                <a:solidFill>
                  <a:srgbClr val="E2751D"/>
                </a:solidFill>
                <a:latin typeface="Arial"/>
                <a:cs typeface="Arial"/>
              </a:rPr>
              <a:t>7.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Spike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and</a:t>
            </a:r>
            <a:r>
              <a:rPr sz="2100" b="1" spc="-10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E98925"/>
                </a:solidFill>
                <a:latin typeface="Arial"/>
                <a:cs typeface="Arial"/>
              </a:rPr>
              <a:t>Build:</a:t>
            </a:r>
            <a:r>
              <a:rPr sz="2100" b="1" spc="-5" dirty="0">
                <a:solidFill>
                  <a:srgbClr val="E98925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Research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credit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card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processing,</a:t>
            </a:r>
            <a:r>
              <a:rPr sz="2100" spc="-10" dirty="0">
                <a:latin typeface="Arial"/>
                <a:cs typeface="Arial"/>
              </a:rPr>
              <a:t> implement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229" y="109062"/>
            <a:ext cx="6858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Approaches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Splitting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50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65150" y="974725"/>
          <a:ext cx="8001000" cy="512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9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1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6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620"/>
                        </a:lnSpc>
                        <a:spcBef>
                          <a:spcPts val="360"/>
                        </a:spcBef>
                      </a:pPr>
                      <a:r>
                        <a:rPr sz="2200" spc="-2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45" dirty="0">
                          <a:latin typeface="Arial"/>
                          <a:cs typeface="Arial"/>
                        </a:rPr>
                        <a:t>…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 marR="1076325">
                        <a:lnSpc>
                          <a:spcPts val="2600"/>
                        </a:lnSpc>
                        <a:spcBef>
                          <a:spcPts val="10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manage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75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2200" spc="40" dirty="0">
                          <a:latin typeface="Arial"/>
                          <a:cs typeface="Arial"/>
                        </a:rPr>
                        <a:t>widgets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2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6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620"/>
                        </a:lnSpc>
                        <a:spcBef>
                          <a:spcPts val="36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40" dirty="0">
                          <a:latin typeface="Arial"/>
                          <a:cs typeface="Arial"/>
                        </a:rPr>
                        <a:t>viewer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 marR="110489">
                        <a:lnSpc>
                          <a:spcPts val="2600"/>
                        </a:lnSpc>
                        <a:spcBef>
                          <a:spcPts val="10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75" dirty="0">
                          <a:latin typeface="Courier New"/>
                          <a:cs typeface="Courier New"/>
                        </a:rPr>
                        <a:t>fi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lte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0" dirty="0">
                          <a:latin typeface="Arial"/>
                          <a:cs typeface="Arial"/>
                        </a:rPr>
                        <a:t>combination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60" dirty="0">
                          <a:latin typeface="Arial"/>
                          <a:cs typeface="Arial"/>
                        </a:rPr>
                        <a:t>columns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3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6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452755">
                        <a:lnSpc>
                          <a:spcPts val="2600"/>
                        </a:lnSpc>
                        <a:spcBef>
                          <a:spcPts val="48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possible</a:t>
                      </a:r>
                      <a:r>
                        <a:rPr sz="2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35" dirty="0">
                          <a:latin typeface="Arial"/>
                          <a:cs typeface="Arial"/>
                        </a:rPr>
                        <a:t>room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85" dirty="0">
                          <a:latin typeface="Arial"/>
                          <a:cs typeface="Arial"/>
                        </a:rPr>
                        <a:t>renter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254" dirty="0">
                          <a:latin typeface="Courier New"/>
                          <a:cs typeface="Courier New"/>
                        </a:rPr>
                        <a:t>fi</a:t>
                      </a:r>
                      <a:r>
                        <a:rPr sz="2200" spc="-254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2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8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0" dirty="0">
                          <a:latin typeface="Arial"/>
                          <a:cs typeface="Arial"/>
                        </a:rPr>
                        <a:t>book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room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39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4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29781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620"/>
                        </a:lnSpc>
                        <a:spcBef>
                          <a:spcPts val="36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70" dirty="0">
                          <a:latin typeface="Arial"/>
                          <a:cs typeface="Arial"/>
                        </a:rPr>
                        <a:t>customer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262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pay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electronically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7393" y="109062"/>
            <a:ext cx="401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51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2645" y="4569562"/>
            <a:ext cx="3644265" cy="1555115"/>
          </a:xfrm>
          <a:custGeom>
            <a:avLst/>
            <a:gdLst/>
            <a:ahLst/>
            <a:cxnLst/>
            <a:rect l="l" t="t" r="r" b="b"/>
            <a:pathLst>
              <a:path w="3644265" h="1555114">
                <a:moveTo>
                  <a:pt x="3644153" y="0"/>
                </a:moveTo>
                <a:lnTo>
                  <a:pt x="0" y="0"/>
                </a:lnTo>
                <a:lnTo>
                  <a:pt x="0" y="1555011"/>
                </a:lnTo>
                <a:lnTo>
                  <a:pt x="3644153" y="1555011"/>
                </a:lnTo>
                <a:lnTo>
                  <a:pt x="3644153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5150" y="974725"/>
          <a:ext cx="8128000" cy="514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3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R="158115" algn="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5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631825">
                        <a:lnSpc>
                          <a:spcPts val="2600"/>
                        </a:lnSpc>
                        <a:spcBef>
                          <a:spcPts val="48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0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2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80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vacation </a:t>
                      </a:r>
                      <a:r>
                        <a:rPr sz="2200" spc="55" dirty="0">
                          <a:latin typeface="Arial"/>
                          <a:cs typeface="Arial"/>
                        </a:rPr>
                        <a:t>traveler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252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254" dirty="0">
                          <a:latin typeface="Courier New"/>
                          <a:cs typeface="Courier New"/>
                        </a:rPr>
                        <a:t>fi</a:t>
                      </a:r>
                      <a:r>
                        <a:rPr sz="2200" spc="-254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95" dirty="0">
                          <a:latin typeface="Courier New"/>
                          <a:cs typeface="Courier New"/>
                        </a:rPr>
                        <a:t>fl</a:t>
                      </a:r>
                      <a:r>
                        <a:rPr sz="2200" spc="-1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gh</a:t>
                      </a:r>
                      <a:r>
                        <a:rPr sz="2200" spc="-1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using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200" spc="50" dirty="0">
                          <a:latin typeface="Arial"/>
                          <a:cs typeface="Arial"/>
                        </a:rPr>
                        <a:t>range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14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dates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R="158115" algn="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6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465455">
                        <a:lnSpc>
                          <a:spcPts val="2600"/>
                        </a:lnSpc>
                        <a:spcBef>
                          <a:spcPts val="48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70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5" dirty="0">
                          <a:latin typeface="Arial"/>
                          <a:cs typeface="Arial"/>
                        </a:rPr>
                        <a:t>card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0" dirty="0">
                          <a:latin typeface="Arial"/>
                          <a:cs typeface="Arial"/>
                        </a:rPr>
                        <a:t>purchaser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pay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6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Amex,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252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MasterCard,</a:t>
                      </a:r>
                      <a:r>
                        <a:rPr sz="2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Visa</a:t>
                      </a:r>
                      <a:r>
                        <a:rPr sz="2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Discover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R="158115" algn="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Noto Naskh Arabic UI"/>
                          <a:cs typeface="Noto Naskh Arabic UI"/>
                        </a:rPr>
                        <a:t>7</a:t>
                      </a:r>
                      <a:endParaRPr sz="2400">
                        <a:latin typeface="Noto Naskh Arabic UI"/>
                        <a:cs typeface="Noto Naskh Arabic U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620"/>
                        </a:lnSpc>
                        <a:spcBef>
                          <a:spcPts val="360"/>
                        </a:spcBef>
                      </a:pPr>
                      <a:r>
                        <a:rPr sz="2200" spc="-3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0" dirty="0">
                          <a:latin typeface="Arial"/>
                          <a:cs typeface="Arial"/>
                        </a:rPr>
                        <a:t>frequent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35" dirty="0">
                          <a:latin typeface="Arial"/>
                          <a:cs typeface="Arial"/>
                        </a:rPr>
                        <a:t>user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0805" marR="681355">
                        <a:lnSpc>
                          <a:spcPts val="2600"/>
                        </a:lnSpc>
                        <a:spcBef>
                          <a:spcPts val="10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latin typeface="Arial"/>
                          <a:cs typeface="Arial"/>
                        </a:rPr>
                        <a:t>want</a:t>
                      </a:r>
                      <a:r>
                        <a:rPr sz="22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2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personalize</a:t>
                      </a:r>
                      <a:r>
                        <a:rPr sz="22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75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experience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7393" y="109062"/>
            <a:ext cx="401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Stories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5482" y="6448256"/>
            <a:ext cx="2584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25" dirty="0">
                <a:latin typeface="Arial"/>
                <a:cs typeface="Arial"/>
              </a:rPr>
              <a:t>52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2928" y="109062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Ready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23037" y="849313"/>
            <a:ext cx="2240280" cy="5165725"/>
            <a:chOff x="6523037" y="849313"/>
            <a:chExt cx="2240280" cy="5165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6537" y="1021101"/>
              <a:ext cx="2176461" cy="47188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3037" y="849313"/>
              <a:ext cx="2189161" cy="516572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3989" y="1328420"/>
            <a:ext cx="6249670" cy="4303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9215" marR="5080" indent="-635" algn="ctr">
              <a:lnSpc>
                <a:spcPts val="4300"/>
              </a:lnSpc>
              <a:spcBef>
                <a:spcPts val="260"/>
              </a:spcBef>
            </a:pPr>
            <a:r>
              <a:rPr sz="3600" dirty="0">
                <a:latin typeface="Calibri"/>
                <a:cs typeface="Calibri"/>
              </a:rPr>
              <a:t>3+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Amigos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(BA,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QA,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Dev)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can </a:t>
            </a:r>
            <a:r>
              <a:rPr sz="3600" dirty="0">
                <a:latin typeface="Calibri"/>
                <a:cs typeface="Calibri"/>
              </a:rPr>
              <a:t>serve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as a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readiness team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 </a:t>
            </a:r>
            <a:r>
              <a:rPr sz="3600" spc="-20" dirty="0">
                <a:latin typeface="Calibri"/>
                <a:cs typeface="Calibri"/>
              </a:rPr>
              <a:t>look </a:t>
            </a:r>
            <a:r>
              <a:rPr sz="3600" dirty="0">
                <a:latin typeface="Calibri"/>
                <a:cs typeface="Calibri"/>
              </a:rPr>
              <a:t>ahead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 ensures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 </a:t>
            </a:r>
            <a:r>
              <a:rPr sz="3600" spc="-20" dirty="0">
                <a:latin typeface="Calibri"/>
                <a:cs typeface="Calibri"/>
              </a:rPr>
              <a:t>are: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3600" spc="-25" dirty="0">
                <a:latin typeface="Calibri"/>
                <a:cs typeface="Calibri"/>
              </a:rPr>
              <a:t>1.</a:t>
            </a:r>
            <a:r>
              <a:rPr sz="3600" dirty="0">
                <a:latin typeface="Calibri"/>
                <a:cs typeface="Calibri"/>
              </a:rPr>
              <a:t>	Ready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prioritize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755015" algn="l"/>
              </a:tabLst>
            </a:pPr>
            <a:r>
              <a:rPr sz="3600" spc="-25" dirty="0">
                <a:latin typeface="Calibri"/>
                <a:cs typeface="Calibri"/>
              </a:rPr>
              <a:t>2.</a:t>
            </a:r>
            <a:r>
              <a:rPr sz="3600" dirty="0">
                <a:latin typeface="Calibri"/>
                <a:cs typeface="Calibri"/>
              </a:rPr>
              <a:t>	Ready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estimate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/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right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size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755015" algn="l"/>
              </a:tabLst>
            </a:pPr>
            <a:r>
              <a:rPr sz="3600" spc="-25" dirty="0">
                <a:latin typeface="Calibri"/>
                <a:cs typeface="Calibri"/>
              </a:rPr>
              <a:t>3.</a:t>
            </a:r>
            <a:r>
              <a:rPr sz="3600" dirty="0">
                <a:latin typeface="Calibri"/>
                <a:cs typeface="Calibri"/>
              </a:rPr>
              <a:t>	Ready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build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9120" y="109062"/>
            <a:ext cx="569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“Ready”?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7975" y="1131889"/>
            <a:ext cx="8499475" cy="4638675"/>
            <a:chOff x="307975" y="1131889"/>
            <a:chExt cx="8499475" cy="4638675"/>
          </a:xfrm>
        </p:grpSpPr>
        <p:sp>
          <p:nvSpPr>
            <p:cNvPr id="5" name="object 5"/>
            <p:cNvSpPr/>
            <p:nvPr/>
          </p:nvSpPr>
          <p:spPr>
            <a:xfrm>
              <a:off x="320674" y="1144588"/>
              <a:ext cx="8474075" cy="4613275"/>
            </a:xfrm>
            <a:custGeom>
              <a:avLst/>
              <a:gdLst/>
              <a:ahLst/>
              <a:cxnLst/>
              <a:rect l="l" t="t" r="r" b="b"/>
              <a:pathLst>
                <a:path w="8474075" h="4613275">
                  <a:moveTo>
                    <a:pt x="8474073" y="0"/>
                  </a:moveTo>
                  <a:lnTo>
                    <a:pt x="0" y="0"/>
                  </a:lnTo>
                  <a:lnTo>
                    <a:pt x="0" y="4613274"/>
                  </a:lnTo>
                  <a:lnTo>
                    <a:pt x="8474073" y="4613274"/>
                  </a:lnTo>
                  <a:lnTo>
                    <a:pt x="8474073" y="0"/>
                  </a:lnTo>
                  <a:close/>
                </a:path>
              </a:pathLst>
            </a:custGeom>
            <a:solidFill>
              <a:srgbClr val="E9F5F6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674" y="1144589"/>
              <a:ext cx="8474075" cy="4613275"/>
            </a:xfrm>
            <a:custGeom>
              <a:avLst/>
              <a:gdLst/>
              <a:ahLst/>
              <a:cxnLst/>
              <a:rect l="l" t="t" r="r" b="b"/>
              <a:pathLst>
                <a:path w="8474075" h="4613275">
                  <a:moveTo>
                    <a:pt x="0" y="0"/>
                  </a:moveTo>
                  <a:lnTo>
                    <a:pt x="8474072" y="0"/>
                  </a:lnTo>
                  <a:lnTo>
                    <a:pt x="8474072" y="4613273"/>
                  </a:lnTo>
                  <a:lnTo>
                    <a:pt x="0" y="461327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AB3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8627" y="1117791"/>
            <a:ext cx="7786370" cy="171450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443230" algn="ctr">
              <a:lnSpc>
                <a:spcPct val="100000"/>
              </a:lnSpc>
              <a:spcBef>
                <a:spcPts val="1695"/>
              </a:spcBef>
            </a:pPr>
            <a:r>
              <a:rPr sz="2800" b="1" dirty="0">
                <a:latin typeface="Calibri"/>
                <a:cs typeface="Calibri"/>
              </a:rPr>
              <a:t>Definition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Ready</a:t>
            </a:r>
            <a:r>
              <a:rPr sz="2800" b="1" spc="-1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few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items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useful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10" dirty="0">
                <a:latin typeface="Calibri"/>
                <a:cs typeface="Calibri"/>
              </a:rPr>
              <a:t> Planning.</a:t>
            </a:r>
            <a:endParaRPr sz="2000">
              <a:latin typeface="Calibri"/>
              <a:cs typeface="Calibri"/>
            </a:endParaRPr>
          </a:p>
          <a:p>
            <a:pPr marL="139700" marR="385445" indent="-1270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Confident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quick Sprint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Planning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smooth Sprints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produce </a:t>
            </a:r>
            <a:r>
              <a:rPr sz="2000" dirty="0">
                <a:latin typeface="Calibri"/>
                <a:cs typeface="Calibri"/>
              </a:rPr>
              <a:t>polished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goals.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06689" y="3091630"/>
            <a:ext cx="253301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Interaction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Diagrams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Prototypes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Wireframes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Testable </a:t>
            </a:r>
            <a:r>
              <a:rPr sz="2000" spc="-10" dirty="0">
                <a:latin typeface="Calibri"/>
                <a:cs typeface="Calibri"/>
              </a:rPr>
              <a:t>Examples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Acceptance </a:t>
            </a:r>
            <a:r>
              <a:rPr sz="2000" spc="-10" dirty="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Diagrams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3238" y="3070396"/>
            <a:ext cx="37630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Small </a:t>
            </a:r>
            <a:r>
              <a:rPr sz="2000" spc="-10" dirty="0">
                <a:latin typeface="Calibri"/>
                <a:cs typeface="Calibri"/>
              </a:rPr>
              <a:t>Enough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Agreement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teams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Approvals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(Compliance, </a:t>
            </a:r>
            <a:r>
              <a:rPr sz="2000" spc="-10" dirty="0">
                <a:latin typeface="Calibri"/>
                <a:cs typeface="Calibri"/>
              </a:rPr>
              <a:t>Security, </a:t>
            </a:r>
            <a:r>
              <a:rPr sz="2000" dirty="0">
                <a:latin typeface="Calibri"/>
                <a:cs typeface="Calibri"/>
              </a:rPr>
              <a:t>Brand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Mgmt,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Dependency </a:t>
            </a:r>
            <a:r>
              <a:rPr sz="2000" spc="-20" dirty="0">
                <a:latin typeface="Calibri"/>
                <a:cs typeface="Calibri"/>
              </a:rPr>
              <a:t>List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Stakeholder </a:t>
            </a:r>
            <a:r>
              <a:rPr sz="2000" spc="-10" dirty="0">
                <a:latin typeface="Calibri"/>
                <a:cs typeface="Calibri"/>
              </a:rPr>
              <a:t>signoff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3754" y="109062"/>
            <a:ext cx="546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“Done”?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7975" y="1131889"/>
            <a:ext cx="8499475" cy="4638675"/>
            <a:chOff x="307975" y="1131889"/>
            <a:chExt cx="8499475" cy="4638675"/>
          </a:xfrm>
        </p:grpSpPr>
        <p:sp>
          <p:nvSpPr>
            <p:cNvPr id="5" name="object 5"/>
            <p:cNvSpPr/>
            <p:nvPr/>
          </p:nvSpPr>
          <p:spPr>
            <a:xfrm>
              <a:off x="320674" y="1144588"/>
              <a:ext cx="8474075" cy="4613275"/>
            </a:xfrm>
            <a:custGeom>
              <a:avLst/>
              <a:gdLst/>
              <a:ahLst/>
              <a:cxnLst/>
              <a:rect l="l" t="t" r="r" b="b"/>
              <a:pathLst>
                <a:path w="8474075" h="4613275">
                  <a:moveTo>
                    <a:pt x="8474073" y="0"/>
                  </a:moveTo>
                  <a:lnTo>
                    <a:pt x="0" y="0"/>
                  </a:lnTo>
                  <a:lnTo>
                    <a:pt x="0" y="4613274"/>
                  </a:lnTo>
                  <a:lnTo>
                    <a:pt x="8474073" y="4613274"/>
                  </a:lnTo>
                  <a:lnTo>
                    <a:pt x="8474073" y="0"/>
                  </a:lnTo>
                  <a:close/>
                </a:path>
              </a:pathLst>
            </a:custGeom>
            <a:solidFill>
              <a:srgbClr val="E9F5F6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674" y="1144589"/>
              <a:ext cx="8474075" cy="4613275"/>
            </a:xfrm>
            <a:custGeom>
              <a:avLst/>
              <a:gdLst/>
              <a:ahLst/>
              <a:cxnLst/>
              <a:rect l="l" t="t" r="r" b="b"/>
              <a:pathLst>
                <a:path w="8474075" h="4613275">
                  <a:moveTo>
                    <a:pt x="0" y="0"/>
                  </a:moveTo>
                  <a:lnTo>
                    <a:pt x="8474072" y="0"/>
                  </a:lnTo>
                  <a:lnTo>
                    <a:pt x="8474072" y="4613273"/>
                  </a:lnTo>
                  <a:lnTo>
                    <a:pt x="0" y="461327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AB3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8627" y="1117791"/>
            <a:ext cx="7196455" cy="171450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2600960">
              <a:lnSpc>
                <a:spcPct val="100000"/>
              </a:lnSpc>
              <a:spcBef>
                <a:spcPts val="1695"/>
              </a:spcBef>
            </a:pPr>
            <a:r>
              <a:rPr sz="2800" b="1" dirty="0">
                <a:latin typeface="Calibri"/>
                <a:cs typeface="Calibri"/>
              </a:rPr>
              <a:t>Definition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Done</a:t>
            </a:r>
            <a:r>
              <a:rPr sz="2800" b="1" spc="-1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23939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shared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definition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compact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Stakeholders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3939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Denotes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stories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accepted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3939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Ideally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represents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“potentially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releasable”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released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06691" y="3091632"/>
            <a:ext cx="3253104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Acceptance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Criteria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25" dirty="0">
                <a:latin typeface="Calibri"/>
                <a:cs typeface="Calibri"/>
              </a:rPr>
              <a:t>met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Cleared by </a:t>
            </a:r>
            <a:r>
              <a:rPr sz="2000" spc="-25" dirty="0">
                <a:latin typeface="Calibri"/>
                <a:cs typeface="Calibri"/>
              </a:rPr>
              <a:t>QA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Accepted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Tactical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Accepted by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Strategic </a:t>
            </a:r>
            <a:r>
              <a:rPr sz="2000" spc="-25" dirty="0">
                <a:latin typeface="Calibri"/>
                <a:cs typeface="Calibri"/>
              </a:rPr>
              <a:t>PO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Live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A/B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Testing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Final </a:t>
            </a:r>
            <a:r>
              <a:rPr sz="2000" spc="-10" dirty="0">
                <a:latin typeface="Calibri"/>
                <a:cs typeface="Calibri"/>
              </a:rPr>
              <a:t>Deployment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Training </a:t>
            </a:r>
            <a:r>
              <a:rPr sz="2000" spc="-10" dirty="0">
                <a:latin typeface="Calibri"/>
                <a:cs typeface="Calibri"/>
              </a:rPr>
              <a:t>Script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3252" y="3071495"/>
            <a:ext cx="333946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Pair </a:t>
            </a:r>
            <a:r>
              <a:rPr sz="2000" spc="-10" dirty="0">
                <a:latin typeface="Calibri"/>
                <a:cs typeface="Calibri"/>
              </a:rPr>
              <a:t>reviewed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Peer </a:t>
            </a:r>
            <a:r>
              <a:rPr sz="2000" spc="-10" dirty="0">
                <a:latin typeface="Calibri"/>
                <a:cs typeface="Calibri"/>
              </a:rPr>
              <a:t>Reviewed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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Lightweight usability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tested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Automated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place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User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documentation</a:t>
            </a:r>
            <a:r>
              <a:rPr sz="2000" spc="-10" dirty="0">
                <a:latin typeface="Calibri"/>
                <a:cs typeface="Calibri"/>
              </a:rPr>
              <a:t> created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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Ops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documentation</a:t>
            </a:r>
            <a:r>
              <a:rPr sz="2000" spc="-10" dirty="0">
                <a:latin typeface="Calibri"/>
                <a:cs typeface="Calibri"/>
              </a:rPr>
              <a:t> created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1056" y="628142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4086" y="109062"/>
            <a:ext cx="6581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“Done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Done”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915" y="1141095"/>
            <a:ext cx="3536950" cy="533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5090" marR="5080">
              <a:lnSpc>
                <a:spcPct val="99700"/>
              </a:lnSpc>
              <a:spcBef>
                <a:spcPts val="110"/>
              </a:spcBef>
            </a:pP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What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are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E2751D"/>
                </a:solidFill>
                <a:latin typeface="Arial"/>
                <a:cs typeface="Arial"/>
              </a:rPr>
              <a:t>the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minimum</a:t>
            </a:r>
            <a:r>
              <a:rPr sz="28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criteria</a:t>
            </a:r>
            <a:r>
              <a:rPr sz="28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E2751D"/>
                </a:solidFill>
                <a:latin typeface="Arial"/>
                <a:cs typeface="Arial"/>
              </a:rPr>
              <a:t>for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each</a:t>
            </a:r>
            <a:r>
              <a:rPr sz="28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Release?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Testing/quality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targets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Performance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targets</a:t>
            </a:r>
            <a:endParaRPr sz="2400">
              <a:latin typeface="Arial"/>
              <a:cs typeface="Arial"/>
            </a:endParaRPr>
          </a:p>
          <a:p>
            <a:pPr marL="354965" marR="21590" indent="-342900" algn="just">
              <a:lnSpc>
                <a:spcPct val="99400"/>
              </a:lnSpc>
              <a:spcBef>
                <a:spcPts val="640"/>
              </a:spcBef>
            </a:pP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99CC00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Arial"/>
                <a:cs typeface="Arial"/>
              </a:rPr>
              <a:t>Operational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(e.g.</a:t>
            </a:r>
            <a:r>
              <a:rPr sz="2400" spc="-10" dirty="0">
                <a:latin typeface="Arial"/>
                <a:cs typeface="Arial"/>
              </a:rPr>
              <a:t> sales/ </a:t>
            </a:r>
            <a:r>
              <a:rPr sz="2400" dirty="0">
                <a:latin typeface="Arial"/>
                <a:cs typeface="Arial"/>
              </a:rPr>
              <a:t>marketing)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deployment goals</a:t>
            </a:r>
            <a:endParaRPr sz="2400">
              <a:latin typeface="Arial"/>
              <a:cs typeface="Arial"/>
            </a:endParaRPr>
          </a:p>
          <a:p>
            <a:pPr marL="354965" marR="885190" indent="-342900">
              <a:lnSpc>
                <a:spcPct val="99400"/>
              </a:lnSpc>
              <a:spcBef>
                <a:spcPts val="615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Required </a:t>
            </a:r>
            <a:r>
              <a:rPr sz="2400" dirty="0">
                <a:latin typeface="Arial"/>
                <a:cs typeface="Arial"/>
              </a:rPr>
              <a:t>documentation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&amp; </a:t>
            </a:r>
            <a:r>
              <a:rPr sz="2400" spc="-10" dirty="0">
                <a:latin typeface="Arial"/>
                <a:cs typeface="Arial"/>
              </a:rPr>
              <a:t>artifacts</a:t>
            </a:r>
            <a:endParaRPr sz="2400">
              <a:latin typeface="Arial"/>
              <a:cs typeface="Arial"/>
            </a:endParaRPr>
          </a:p>
          <a:p>
            <a:pPr marL="354965" marR="72390" indent="-342900">
              <a:lnSpc>
                <a:spcPct val="101499"/>
              </a:lnSpc>
              <a:spcBef>
                <a:spcPts val="55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Regulatory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compliance targets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30930" y="1034934"/>
            <a:ext cx="4480560" cy="4921250"/>
            <a:chOff x="4330930" y="1034934"/>
            <a:chExt cx="4480560" cy="49212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930" y="1034934"/>
              <a:ext cx="4480559" cy="49211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588" y="1059872"/>
              <a:ext cx="4064923" cy="48296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9912" y="1066801"/>
              <a:ext cx="4383086" cy="4819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79912" y="1066801"/>
              <a:ext cx="4383405" cy="4819650"/>
            </a:xfrm>
            <a:custGeom>
              <a:avLst/>
              <a:gdLst/>
              <a:ahLst/>
              <a:cxnLst/>
              <a:rect l="l" t="t" r="r" b="b"/>
              <a:pathLst>
                <a:path w="4383405" h="4819650">
                  <a:moveTo>
                    <a:pt x="0" y="0"/>
                  </a:moveTo>
                  <a:lnTo>
                    <a:pt x="4383086" y="0"/>
                  </a:lnTo>
                  <a:lnTo>
                    <a:pt x="4383086" y="4819648"/>
                  </a:lnTo>
                  <a:lnTo>
                    <a:pt x="0" y="48196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73D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58652" y="1036828"/>
            <a:ext cx="3949700" cy="47599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595"/>
              </a:spcBef>
            </a:pPr>
            <a:r>
              <a:rPr sz="2400" b="1" dirty="0">
                <a:latin typeface="Arial"/>
                <a:cs typeface="Arial"/>
              </a:rPr>
              <a:t>Example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Release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355600" marR="281940" indent="-342900">
              <a:lnSpc>
                <a:spcPct val="101099"/>
              </a:lnSpc>
              <a:spcBef>
                <a:spcPts val="465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 on </a:t>
            </a:r>
            <a:r>
              <a:rPr sz="2400" spc="-2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level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within </a:t>
            </a:r>
            <a:r>
              <a:rPr sz="2400" spc="-50" dirty="0">
                <a:latin typeface="Arial"/>
                <a:cs typeface="Arial"/>
              </a:rPr>
              <a:t>5 </a:t>
            </a:r>
            <a:r>
              <a:rPr sz="2400" spc="-10" dirty="0">
                <a:latin typeface="Arial"/>
                <a:cs typeface="Arial"/>
              </a:rPr>
              <a:t>seconds</a:t>
            </a:r>
            <a:endParaRPr sz="2400">
              <a:latin typeface="Arial"/>
              <a:cs typeface="Arial"/>
            </a:endParaRPr>
          </a:p>
          <a:p>
            <a:pPr marL="355600" marR="79375" indent="-342900">
              <a:lnSpc>
                <a:spcPct val="101099"/>
              </a:lnSpc>
              <a:spcBef>
                <a:spcPts val="464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Severity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1-3 bugs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Firefox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2+,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Chrome,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IE </a:t>
            </a:r>
            <a:r>
              <a:rPr sz="2400" spc="-25" dirty="0">
                <a:latin typeface="Arial"/>
                <a:cs typeface="Arial"/>
              </a:rPr>
              <a:t>7+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Safari </a:t>
            </a:r>
            <a:r>
              <a:rPr sz="2400" spc="-25" dirty="0">
                <a:latin typeface="Arial"/>
                <a:cs typeface="Arial"/>
              </a:rPr>
              <a:t>3+</a:t>
            </a:r>
            <a:endParaRPr sz="2400">
              <a:latin typeface="Arial"/>
              <a:cs typeface="Arial"/>
            </a:endParaRPr>
          </a:p>
          <a:p>
            <a:pPr marL="355600" marR="315595" indent="-342900">
              <a:lnSpc>
                <a:spcPts val="2820"/>
              </a:lnSpc>
              <a:spcBef>
                <a:spcPts val="74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Severity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 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20" dirty="0">
                <a:latin typeface="Arial"/>
                <a:cs typeface="Arial"/>
              </a:rPr>
              <a:t>bugs </a:t>
            </a:r>
            <a:r>
              <a:rPr sz="2400" dirty="0">
                <a:latin typeface="Arial"/>
                <a:cs typeface="Arial"/>
              </a:rPr>
              <a:t>found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during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final </a:t>
            </a:r>
            <a:r>
              <a:rPr sz="2400" spc="-10" dirty="0">
                <a:latin typeface="Arial"/>
                <a:cs typeface="Arial"/>
              </a:rPr>
              <a:t>month</a:t>
            </a:r>
            <a:endParaRPr sz="2400">
              <a:latin typeface="Arial"/>
              <a:cs typeface="Arial"/>
            </a:endParaRPr>
          </a:p>
          <a:p>
            <a:pPr marL="355600" marR="180340" indent="-342900">
              <a:lnSpc>
                <a:spcPct val="99400"/>
              </a:lnSpc>
              <a:spcBef>
                <a:spcPts val="53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99CC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99CC00"/>
                </a:solidFill>
                <a:latin typeface="Arial"/>
                <a:cs typeface="Arial"/>
              </a:rPr>
              <a:t>	</a:t>
            </a:r>
            <a:r>
              <a:rPr sz="2400" dirty="0">
                <a:latin typeface="Arial"/>
                <a:cs typeface="Arial"/>
              </a:rPr>
              <a:t>Full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compliance </a:t>
            </a:r>
            <a:r>
              <a:rPr sz="2400" spc="-20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accessibility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guidelines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Section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508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4160839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1549" y="2252663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F2CD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4458" y="2346483"/>
            <a:ext cx="6304915" cy="166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440"/>
              </a:lnSpc>
              <a:spcBef>
                <a:spcPts val="100"/>
              </a:spcBef>
            </a:pPr>
            <a:r>
              <a:rPr sz="5400" spc="-265" dirty="0"/>
              <a:t>Acceptance</a:t>
            </a:r>
            <a:r>
              <a:rPr sz="5400" spc="-400" dirty="0"/>
              <a:t> </a:t>
            </a:r>
            <a:r>
              <a:rPr sz="5400" spc="-315" dirty="0"/>
              <a:t>Criteria</a:t>
            </a:r>
            <a:r>
              <a:rPr sz="5400" spc="-400" dirty="0"/>
              <a:t> </a:t>
            </a:r>
            <a:r>
              <a:rPr sz="5400" b="0" spc="-459" dirty="0">
                <a:latin typeface="Calibri"/>
                <a:cs typeface="Calibri"/>
              </a:rPr>
              <a:t>&amp;</a:t>
            </a:r>
            <a:endParaRPr sz="5400">
              <a:latin typeface="Calibri"/>
              <a:cs typeface="Calibri"/>
            </a:endParaRPr>
          </a:p>
          <a:p>
            <a:pPr marL="154305" algn="ctr">
              <a:lnSpc>
                <a:spcPts val="6440"/>
              </a:lnSpc>
            </a:pPr>
            <a:r>
              <a:rPr sz="5400" b="0" spc="80" dirty="0">
                <a:latin typeface="Calibri"/>
                <a:cs typeface="Calibri"/>
              </a:rPr>
              <a:t>Testing</a:t>
            </a:r>
            <a:endParaRPr sz="5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76" y="109062"/>
            <a:ext cx="6328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Example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879" y="1001683"/>
            <a:ext cx="6696075" cy="3021965"/>
            <a:chOff x="182879" y="1001683"/>
            <a:chExt cx="6696075" cy="3021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3187930"/>
              <a:ext cx="6695901" cy="831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472" y="1001683"/>
              <a:ext cx="5590308" cy="3021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574" y="1044049"/>
              <a:ext cx="5455916" cy="2883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4811" y="1039286"/>
              <a:ext cx="5465445" cy="2893695"/>
            </a:xfrm>
            <a:custGeom>
              <a:avLst/>
              <a:gdLst/>
              <a:ahLst/>
              <a:cxnLst/>
              <a:rect l="l" t="t" r="r" b="b"/>
              <a:pathLst>
                <a:path w="5465445" h="2893695">
                  <a:moveTo>
                    <a:pt x="0" y="0"/>
                  </a:moveTo>
                  <a:lnTo>
                    <a:pt x="5465364" y="0"/>
                  </a:lnTo>
                  <a:lnTo>
                    <a:pt x="5465364" y="2893217"/>
                  </a:lnTo>
                  <a:lnTo>
                    <a:pt x="0" y="289321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16632" y="1532493"/>
            <a:ext cx="501142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As</a:t>
            </a:r>
            <a:r>
              <a:rPr sz="3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3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spc="-20" dirty="0">
                <a:solidFill>
                  <a:srgbClr val="0000C8"/>
                </a:solidFill>
                <a:latin typeface="Comic Sans MS"/>
                <a:cs typeface="Comic Sans MS"/>
              </a:rPr>
              <a:t>user</a:t>
            </a:r>
            <a:endParaRPr sz="3200">
              <a:latin typeface="Comic Sans MS"/>
              <a:cs typeface="Comic Sans MS"/>
            </a:endParaRPr>
          </a:p>
          <a:p>
            <a:pPr marL="12700" marR="5080">
              <a:lnSpc>
                <a:spcPts val="3800"/>
              </a:lnSpc>
              <a:spcBef>
                <a:spcPts val="140"/>
              </a:spcBef>
            </a:pP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32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can</a:t>
            </a:r>
            <a:r>
              <a:rPr sz="3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cancel</a:t>
            </a:r>
            <a:r>
              <a:rPr sz="3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3200" spc="-10" dirty="0">
                <a:solidFill>
                  <a:srgbClr val="0000C8"/>
                </a:solidFill>
                <a:latin typeface="Comic Sans MS"/>
                <a:cs typeface="Comic Sans MS"/>
              </a:rPr>
              <a:t> registration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So</a:t>
            </a:r>
            <a:r>
              <a:rPr sz="32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that</a:t>
            </a:r>
            <a:r>
              <a:rPr sz="3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I</a:t>
            </a:r>
            <a:r>
              <a:rPr sz="3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don’t</a:t>
            </a:r>
            <a:r>
              <a:rPr sz="32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spc="-20" dirty="0">
                <a:solidFill>
                  <a:srgbClr val="0000C8"/>
                </a:solidFill>
                <a:latin typeface="Comic Sans MS"/>
                <a:cs typeface="Comic Sans MS"/>
              </a:rPr>
              <a:t>have</a:t>
            </a:r>
            <a:endParaRPr sz="3200">
              <a:latin typeface="Comic Sans MS"/>
              <a:cs typeface="Comic Sans MS"/>
            </a:endParaRPr>
          </a:p>
          <a:p>
            <a:pPr marL="12700">
              <a:lnSpc>
                <a:spcPts val="3779"/>
              </a:lnSpc>
            </a:pPr>
            <a:r>
              <a:rPr sz="32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32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3200" spc="-25" dirty="0">
                <a:solidFill>
                  <a:srgbClr val="0000C8"/>
                </a:solidFill>
                <a:latin typeface="Comic Sans MS"/>
                <a:cs typeface="Comic Sans MS"/>
              </a:rPr>
              <a:t>pay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57646" y="3146367"/>
            <a:ext cx="6696075" cy="3017520"/>
            <a:chOff x="1957646" y="3146367"/>
            <a:chExt cx="6696075" cy="30175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7646" y="5328458"/>
              <a:ext cx="6695901" cy="8354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40" y="3146367"/>
              <a:ext cx="5590308" cy="30175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4548" y="3187166"/>
              <a:ext cx="5455916" cy="28837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99785" y="3182404"/>
              <a:ext cx="5465445" cy="2893695"/>
            </a:xfrm>
            <a:custGeom>
              <a:avLst/>
              <a:gdLst/>
              <a:ahLst/>
              <a:cxnLst/>
              <a:rect l="l" t="t" r="r" b="b"/>
              <a:pathLst>
                <a:path w="5465445" h="2893695">
                  <a:moveTo>
                    <a:pt x="0" y="0"/>
                  </a:moveTo>
                  <a:lnTo>
                    <a:pt x="5465363" y="0"/>
                  </a:lnTo>
                  <a:lnTo>
                    <a:pt x="5465363" y="2893217"/>
                  </a:lnTo>
                  <a:lnTo>
                    <a:pt x="0" y="289321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53507" y="3509746"/>
            <a:ext cx="5077460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89890" indent="-2286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C8"/>
                </a:solidFill>
                <a:latin typeface="Wingdings"/>
                <a:cs typeface="Wingdings"/>
              </a:rPr>
              <a:t></a:t>
            </a:r>
            <a:r>
              <a:rPr sz="1600" spc="-45" dirty="0">
                <a:solidFill>
                  <a:srgbClr val="0000C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Premium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member can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cancel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the </a:t>
            </a:r>
            <a:r>
              <a:rPr sz="2000" spc="-20" dirty="0">
                <a:solidFill>
                  <a:srgbClr val="0000C8"/>
                </a:solidFill>
                <a:latin typeface="Comic Sans MS"/>
                <a:cs typeface="Comic Sans MS"/>
              </a:rPr>
              <a:t>same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day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without 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fee</a:t>
            </a:r>
            <a:endParaRPr sz="2000">
              <a:latin typeface="Comic Sans MS"/>
              <a:cs typeface="Comic Sans MS"/>
            </a:endParaRPr>
          </a:p>
          <a:p>
            <a:pPr marL="241300" marR="5080" indent="-2286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0000C8"/>
                </a:solidFill>
                <a:latin typeface="Wingdings"/>
                <a:cs typeface="Wingdings"/>
              </a:rPr>
              <a:t></a:t>
            </a:r>
            <a:r>
              <a:rPr sz="1600" spc="-40" dirty="0">
                <a:solidFill>
                  <a:srgbClr val="0000C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Non-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premium member</a:t>
            </a:r>
            <a:r>
              <a:rPr sz="2000" spc="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is charged 50%</a:t>
            </a:r>
            <a:r>
              <a:rPr sz="2000" spc="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of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first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day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for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same-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day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cancellation</a:t>
            </a:r>
            <a:endParaRPr sz="2000">
              <a:latin typeface="Comic Sans MS"/>
              <a:cs typeface="Comic Sans MS"/>
            </a:endParaRPr>
          </a:p>
          <a:p>
            <a:pPr marL="241300" marR="199390" indent="-2286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0000C8"/>
                </a:solidFill>
                <a:latin typeface="Wingdings"/>
                <a:cs typeface="Wingdings"/>
              </a:rPr>
              <a:t></a:t>
            </a:r>
            <a:r>
              <a:rPr sz="1600" spc="-45" dirty="0">
                <a:solidFill>
                  <a:srgbClr val="0000C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Email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confirmation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is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sent</a:t>
            </a:r>
            <a:r>
              <a:rPr sz="2000" spc="-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to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members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primary</a:t>
            </a:r>
            <a:r>
              <a:rPr sz="2000" spc="-2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and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secondary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email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addresses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0000C8"/>
                </a:solidFill>
                <a:latin typeface="Wingdings"/>
                <a:cs typeface="Wingdings"/>
              </a:rPr>
              <a:t></a:t>
            </a:r>
            <a:r>
              <a:rPr sz="1600" spc="-40" dirty="0">
                <a:solidFill>
                  <a:srgbClr val="0000C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Hotel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is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notified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of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C8"/>
                </a:solidFill>
                <a:latin typeface="Comic Sans MS"/>
                <a:cs typeface="Comic Sans MS"/>
              </a:rPr>
              <a:t>any</a:t>
            </a:r>
            <a:r>
              <a:rPr sz="2000" spc="-15" dirty="0">
                <a:solidFill>
                  <a:srgbClr val="0000C8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C8"/>
                </a:solidFill>
                <a:latin typeface="Comic Sans MS"/>
                <a:cs typeface="Comic Sans MS"/>
              </a:rPr>
              <a:t>cancellation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1559" y="1167939"/>
            <a:ext cx="6766559" cy="4626610"/>
            <a:chOff x="1051559" y="1167939"/>
            <a:chExt cx="6766559" cy="4626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59" y="1167939"/>
              <a:ext cx="5120640" cy="10972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4356" y="2344188"/>
              <a:ext cx="5116483" cy="1097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4683" y="3520440"/>
              <a:ext cx="5120638" cy="1097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7479" y="4696691"/>
              <a:ext cx="5120640" cy="109727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0683" y="1335363"/>
            <a:ext cx="5180965" cy="42113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118235" marR="1297305" indent="-1106170">
              <a:lnSpc>
                <a:spcPts val="2400"/>
              </a:lnSpc>
              <a:spcBef>
                <a:spcPts val="480"/>
              </a:spcBef>
            </a:pPr>
            <a:r>
              <a:rPr sz="2300" b="1" dirty="0">
                <a:latin typeface="Arial"/>
                <a:cs typeface="Arial"/>
              </a:rPr>
              <a:t>Conditions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of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Satisfaction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– </a:t>
            </a:r>
            <a:r>
              <a:rPr sz="2300" dirty="0">
                <a:latin typeface="Arial"/>
                <a:cs typeface="Arial"/>
              </a:rPr>
              <a:t>Broad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Terms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442720" marR="1221105" indent="-479425">
              <a:lnSpc>
                <a:spcPts val="2400"/>
              </a:lnSpc>
              <a:spcBef>
                <a:spcPts val="1590"/>
              </a:spcBef>
            </a:pPr>
            <a:r>
              <a:rPr sz="2300" b="1" dirty="0">
                <a:latin typeface="Arial"/>
                <a:cs typeface="Arial"/>
              </a:rPr>
              <a:t>Acceptance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Criteria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– </a:t>
            </a:r>
            <a:r>
              <a:rPr sz="2300" dirty="0">
                <a:latin typeface="Arial"/>
                <a:cs typeface="Arial"/>
              </a:rPr>
              <a:t>Further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Refined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437005" marR="601345" indent="762635">
              <a:lnSpc>
                <a:spcPts val="2400"/>
              </a:lnSpc>
              <a:spcBef>
                <a:spcPts val="1590"/>
              </a:spcBef>
            </a:pPr>
            <a:r>
              <a:rPr sz="2300" b="1" dirty="0">
                <a:latin typeface="Arial"/>
                <a:cs typeface="Arial"/>
              </a:rPr>
              <a:t>Examples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– </a:t>
            </a:r>
            <a:r>
              <a:rPr sz="2300" dirty="0">
                <a:latin typeface="Arial"/>
                <a:cs typeface="Arial"/>
              </a:rPr>
              <a:t>Actual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scenarios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or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2317750" marR="5080" indent="-381635">
              <a:lnSpc>
                <a:spcPts val="2400"/>
              </a:lnSpc>
              <a:spcBef>
                <a:spcPts val="1590"/>
              </a:spcBef>
            </a:pPr>
            <a:r>
              <a:rPr sz="2300" b="1" dirty="0">
                <a:latin typeface="Arial"/>
                <a:cs typeface="Arial"/>
              </a:rPr>
              <a:t>Executable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Examples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– </a:t>
            </a:r>
            <a:r>
              <a:rPr sz="2300" dirty="0">
                <a:latin typeface="Arial"/>
                <a:cs typeface="Arial"/>
              </a:rPr>
              <a:t>Ready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 </a:t>
            </a:r>
            <a:r>
              <a:rPr sz="2300" spc="-10" dirty="0">
                <a:latin typeface="Arial"/>
                <a:cs typeface="Arial"/>
              </a:rPr>
              <a:t>automate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69278" y="1409007"/>
            <a:ext cx="3474720" cy="4011295"/>
            <a:chOff x="5669278" y="1409007"/>
            <a:chExt cx="3474720" cy="401129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278" y="1409007"/>
              <a:ext cx="2431472" cy="1508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7013" y="2718262"/>
              <a:ext cx="2431472" cy="1508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1496" y="3911137"/>
              <a:ext cx="2352502" cy="150876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0286" y="109062"/>
            <a:ext cx="7028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Model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49" y="3752850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0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1549" y="1673226"/>
            <a:ext cx="7264400" cy="0"/>
          </a:xfrm>
          <a:custGeom>
            <a:avLst/>
            <a:gdLst/>
            <a:ahLst/>
            <a:cxnLst/>
            <a:rect l="l" t="t" r="r" b="b"/>
            <a:pathLst>
              <a:path w="7264400">
                <a:moveTo>
                  <a:pt x="0" y="0"/>
                </a:moveTo>
                <a:lnTo>
                  <a:pt x="7264398" y="1"/>
                </a:lnTo>
              </a:path>
            </a:pathLst>
          </a:custGeom>
          <a:ln w="9524">
            <a:solidFill>
              <a:srgbClr val="64C4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6846" y="1636078"/>
            <a:ext cx="3614420" cy="200088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40"/>
              </a:spcBef>
            </a:pPr>
            <a:r>
              <a:rPr spc="-275" dirty="0">
                <a:solidFill>
                  <a:srgbClr val="E2751D"/>
                </a:solidFill>
              </a:rPr>
              <a:t>Overview</a:t>
            </a:r>
          </a:p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4800" b="0" spc="50" dirty="0">
                <a:solidFill>
                  <a:srgbClr val="A6A6A6"/>
                </a:solidFill>
                <a:latin typeface="Calibri"/>
                <a:cs typeface="Calibri"/>
              </a:rPr>
              <a:t>Agile</a:t>
            </a:r>
            <a:r>
              <a:rPr sz="4800" b="0" spc="-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800" b="0" spc="-365" dirty="0">
                <a:solidFill>
                  <a:srgbClr val="A6A6A6"/>
                </a:solidFill>
                <a:latin typeface="Calibri"/>
                <a:cs typeface="Calibri"/>
              </a:rPr>
              <a:t>&amp;</a:t>
            </a:r>
            <a:r>
              <a:rPr sz="4800" b="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4800" b="0" spc="185" dirty="0">
                <a:solidFill>
                  <a:srgbClr val="A6A6A6"/>
                </a:solidFill>
                <a:latin typeface="Calibri"/>
                <a:cs typeface="Calibri"/>
              </a:rPr>
              <a:t>Scrum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748" y="5519650"/>
            <a:ext cx="6101541" cy="6026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185164"/>
            <a:ext cx="7983855" cy="273939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Testing</a:t>
            </a:r>
            <a:r>
              <a:rPr sz="3200" spc="-2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Registration</a:t>
            </a:r>
            <a:r>
              <a:rPr sz="3200" b="1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Function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  <a:tabLst>
                <a:tab pos="354965" algn="l"/>
              </a:tabLst>
            </a:pPr>
            <a:r>
              <a:rPr sz="3200" spc="-50" dirty="0">
                <a:latin typeface="Arial"/>
                <a:cs typeface="Arial"/>
              </a:rPr>
              <a:t>•</a:t>
            </a:r>
            <a:r>
              <a:rPr sz="3200" dirty="0">
                <a:latin typeface="Arial"/>
                <a:cs typeface="Arial"/>
              </a:rPr>
              <a:t>	What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constraints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should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we </a:t>
            </a:r>
            <a:r>
              <a:rPr sz="3200" spc="-10" dirty="0">
                <a:latin typeface="Arial"/>
                <a:cs typeface="Arial"/>
              </a:rPr>
              <a:t>impose?</a:t>
            </a:r>
            <a:endParaRPr sz="3200">
              <a:latin typeface="Arial"/>
              <a:cs typeface="Arial"/>
            </a:endParaRPr>
          </a:p>
          <a:p>
            <a:pPr marL="469900" marR="5080" indent="-457200">
              <a:lnSpc>
                <a:spcPct val="99400"/>
              </a:lnSpc>
              <a:spcBef>
                <a:spcPts val="785"/>
              </a:spcBef>
              <a:tabLst>
                <a:tab pos="469265" algn="l"/>
              </a:tabLst>
            </a:pPr>
            <a:r>
              <a:rPr sz="3200" spc="-50" dirty="0">
                <a:latin typeface="Arial"/>
                <a:cs typeface="Arial"/>
              </a:rPr>
              <a:t>•</a:t>
            </a:r>
            <a:r>
              <a:rPr sz="3200" dirty="0">
                <a:latin typeface="Arial"/>
                <a:cs typeface="Arial"/>
              </a:rPr>
              <a:t>	Business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stakeholders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agree </a:t>
            </a:r>
            <a:r>
              <a:rPr sz="3200" spc="-20" dirty="0">
                <a:latin typeface="Arial"/>
                <a:cs typeface="Arial"/>
              </a:rPr>
              <a:t>that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passwords</a:t>
            </a:r>
            <a:r>
              <a:rPr sz="3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should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easy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crack.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6228" y="5622322"/>
            <a:ext cx="5247005" cy="417830"/>
            <a:chOff x="3026228" y="5622322"/>
            <a:chExt cx="5247005" cy="417830"/>
          </a:xfrm>
        </p:grpSpPr>
        <p:sp>
          <p:nvSpPr>
            <p:cNvPr id="5" name="object 5"/>
            <p:cNvSpPr/>
            <p:nvPr/>
          </p:nvSpPr>
          <p:spPr>
            <a:xfrm>
              <a:off x="3026228" y="5622322"/>
              <a:ext cx="5247005" cy="417830"/>
            </a:xfrm>
            <a:custGeom>
              <a:avLst/>
              <a:gdLst/>
              <a:ahLst/>
              <a:cxnLst/>
              <a:rect l="l" t="t" r="r" b="b"/>
              <a:pathLst>
                <a:path w="5247005" h="417829">
                  <a:moveTo>
                    <a:pt x="5246914" y="0"/>
                  </a:moveTo>
                  <a:lnTo>
                    <a:pt x="0" y="0"/>
                  </a:lnTo>
                  <a:lnTo>
                    <a:pt x="0" y="417392"/>
                  </a:lnTo>
                  <a:lnTo>
                    <a:pt x="5246914" y="417392"/>
                  </a:lnTo>
                  <a:lnTo>
                    <a:pt x="5246914" y="0"/>
                  </a:lnTo>
                  <a:close/>
                </a:path>
              </a:pathLst>
            </a:custGeom>
            <a:solidFill>
              <a:srgbClr val="434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9363" y="5694218"/>
              <a:ext cx="1263534" cy="332508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019878" y="4141106"/>
          <a:ext cx="5259705" cy="189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Please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fill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register.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Address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Password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95">
                <a:tc gridSpan="2">
                  <a:txBody>
                    <a:bodyPr/>
                    <a:lstStyle/>
                    <a:p>
                      <a:pPr marL="53276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Register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2320" y="109062"/>
            <a:ext cx="876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Conditions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Satisfaction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988" y="5810596"/>
            <a:ext cx="4181302" cy="4613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137646"/>
            <a:ext cx="7988300" cy="35274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Acceptance</a:t>
            </a:r>
            <a:r>
              <a:rPr sz="3200" b="1" spc="-10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751D"/>
                </a:solidFill>
                <a:latin typeface="Arial"/>
                <a:cs typeface="Arial"/>
              </a:rPr>
              <a:t>Criteria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E2751D"/>
                </a:solidFill>
                <a:latin typeface="Arial"/>
                <a:cs typeface="Arial"/>
              </a:rPr>
              <a:t>the</a:t>
            </a:r>
            <a:r>
              <a:rPr sz="3200" spc="-10" dirty="0">
                <a:solidFill>
                  <a:srgbClr val="E2751D"/>
                </a:solidFill>
                <a:latin typeface="Arial"/>
                <a:cs typeface="Arial"/>
              </a:rPr>
              <a:t> Details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55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works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developers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team, </a:t>
            </a:r>
            <a:r>
              <a:rPr sz="2400" dirty="0">
                <a:latin typeface="Arial"/>
                <a:cs typeface="Arial"/>
              </a:rPr>
              <a:t>business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stakeholders,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users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SMEs to come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 with </a:t>
            </a:r>
            <a:r>
              <a:rPr sz="2400" spc="-20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definition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“not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easy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crack”: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Must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be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least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8 characters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no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than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2600"/>
                </a:solidFill>
                <a:latin typeface="Arial"/>
                <a:cs typeface="Arial"/>
              </a:rPr>
              <a:t>12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Must</a:t>
            </a:r>
            <a:r>
              <a:rPr sz="2400" b="1" spc="-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contain</a:t>
            </a:r>
            <a:r>
              <a:rPr sz="240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only</a:t>
            </a:r>
            <a:r>
              <a:rPr sz="240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alphanumerics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and</a:t>
            </a:r>
            <a:r>
              <a:rPr sz="2400" b="1" spc="-2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period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Must</a:t>
            </a:r>
            <a:r>
              <a:rPr sz="2400" b="1" spc="-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contain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at</a:t>
            </a:r>
            <a:r>
              <a:rPr sz="240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least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one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digit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54965" algn="l"/>
              </a:tabLst>
            </a:pP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Must</a:t>
            </a:r>
            <a:r>
              <a:rPr sz="2400" b="1" spc="-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contain</a:t>
            </a:r>
            <a:r>
              <a:rPr sz="240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least</a:t>
            </a:r>
            <a:r>
              <a:rPr sz="240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one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2600"/>
                </a:solidFill>
                <a:latin typeface="Arial"/>
                <a:cs typeface="Arial"/>
              </a:rPr>
              <a:t>alpha</a:t>
            </a:r>
            <a:r>
              <a:rPr sz="2400" b="1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2600"/>
                </a:solidFill>
                <a:latin typeface="Arial"/>
                <a:cs typeface="Arial"/>
              </a:rPr>
              <a:t>character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3493" y="4887559"/>
          <a:ext cx="3556000" cy="129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8521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Please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fill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register.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Address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55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Password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207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????????????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349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5599" y="109062"/>
            <a:ext cx="7378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1056" y="629826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4322" y="6354420"/>
            <a:ext cx="315595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spc="-25" dirty="0">
                <a:latin typeface="Arial"/>
                <a:cs typeface="Arial"/>
              </a:rPr>
              <a:t>61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085214"/>
            <a:ext cx="704659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Examples,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Making it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i="1" spc="-20" dirty="0">
                <a:latin typeface="Arial"/>
                <a:cs typeface="Arial"/>
              </a:rPr>
              <a:t>Real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78500"/>
              </a:lnSpc>
              <a:spcBef>
                <a:spcPts val="560"/>
              </a:spcBef>
              <a:tabLst>
                <a:tab pos="354965" algn="l"/>
              </a:tabLst>
            </a:pPr>
            <a:r>
              <a:rPr sz="2200" spc="-50" dirty="0">
                <a:latin typeface="Arial"/>
                <a:cs typeface="Arial"/>
              </a:rPr>
              <a:t>•</a:t>
            </a:r>
            <a:r>
              <a:rPr sz="2200" dirty="0">
                <a:latin typeface="Arial"/>
                <a:cs typeface="Arial"/>
              </a:rPr>
              <a:t>	Actual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examples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ultimate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way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10" dirty="0">
                <a:latin typeface="Arial"/>
                <a:cs typeface="Arial"/>
              </a:rPr>
              <a:t>communicate requirements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9" y="4757037"/>
            <a:ext cx="7618095" cy="10744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2100" marR="5080" indent="-279400">
              <a:lnSpc>
                <a:spcPts val="1770"/>
              </a:lnSpc>
              <a:spcBef>
                <a:spcPts val="484"/>
              </a:spcBef>
              <a:tabLst>
                <a:tab pos="2978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	Team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Members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testing 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development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expertise take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lead </a:t>
            </a:r>
            <a:r>
              <a:rPr sz="1800" spc="-2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creating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examples,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 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Product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Owner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verifying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  <a:tabLst>
                <a:tab pos="2978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Based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 these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examples,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Acceptance Criteria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 be </a:t>
            </a:r>
            <a:r>
              <a:rPr sz="1800" spc="-10" dirty="0">
                <a:latin typeface="Arial"/>
                <a:cs typeface="Arial"/>
              </a:rPr>
              <a:t>refined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978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These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criteria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good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starting test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cases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too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734" y="2177934"/>
            <a:ext cx="8117377" cy="263097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3250" y="2203450"/>
          <a:ext cx="8013700" cy="251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1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Password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tc>
                  <a:txBody>
                    <a:bodyPr/>
                    <a:lstStyle/>
                    <a:p>
                      <a:pPr marL="207645" marR="85090" indent="-110489">
                        <a:lnSpc>
                          <a:spcPts val="1400"/>
                        </a:lnSpc>
                        <a:spcBef>
                          <a:spcPts val="439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Expec 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Expected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Message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solidFill>
                      <a:srgbClr val="434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abc123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Invalid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4732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password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characters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long,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characters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long.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abcdefghi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Invalid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password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contain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character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number.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ED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1aaaaaaaaa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Valid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Why </a:t>
                      </a:r>
                      <a:r>
                        <a:rPr sz="12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valid?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D6D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ajx972dab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Valid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D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0"/>
            <a:ext cx="9144000" cy="777875"/>
          </a:xfrm>
          <a:custGeom>
            <a:avLst/>
            <a:gdLst/>
            <a:ahLst/>
            <a:cxnLst/>
            <a:rect l="l" t="t" r="r" b="b"/>
            <a:pathLst>
              <a:path w="9144000" h="777875">
                <a:moveTo>
                  <a:pt x="0" y="0"/>
                </a:moveTo>
                <a:lnTo>
                  <a:pt x="9143998" y="0"/>
                </a:lnTo>
                <a:lnTo>
                  <a:pt x="9143998" y="777875"/>
                </a:lnTo>
                <a:lnTo>
                  <a:pt x="0" y="777875"/>
                </a:lnTo>
                <a:lnTo>
                  <a:pt x="0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0292" y="94773"/>
            <a:ext cx="6929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Written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99" y="2609850"/>
            <a:ext cx="7456805" cy="3076575"/>
            <a:chOff x="660399" y="2609850"/>
            <a:chExt cx="7456805" cy="3076575"/>
          </a:xfrm>
        </p:grpSpPr>
        <p:sp>
          <p:nvSpPr>
            <p:cNvPr id="3" name="object 3"/>
            <p:cNvSpPr/>
            <p:nvPr/>
          </p:nvSpPr>
          <p:spPr>
            <a:xfrm>
              <a:off x="673099" y="2622549"/>
              <a:ext cx="7431405" cy="3051175"/>
            </a:xfrm>
            <a:custGeom>
              <a:avLst/>
              <a:gdLst/>
              <a:ahLst/>
              <a:cxnLst/>
              <a:rect l="l" t="t" r="r" b="b"/>
              <a:pathLst>
                <a:path w="7431405" h="3051175">
                  <a:moveTo>
                    <a:pt x="7431086" y="0"/>
                  </a:moveTo>
                  <a:lnTo>
                    <a:pt x="0" y="0"/>
                  </a:lnTo>
                  <a:lnTo>
                    <a:pt x="0" y="3051174"/>
                  </a:lnTo>
                  <a:lnTo>
                    <a:pt x="7431086" y="3051174"/>
                  </a:lnTo>
                  <a:lnTo>
                    <a:pt x="7431086" y="0"/>
                  </a:lnTo>
                  <a:close/>
                </a:path>
              </a:pathLst>
            </a:custGeom>
            <a:solidFill>
              <a:srgbClr val="AC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3099" y="2622550"/>
              <a:ext cx="7431405" cy="3051175"/>
            </a:xfrm>
            <a:custGeom>
              <a:avLst/>
              <a:gdLst/>
              <a:ahLst/>
              <a:cxnLst/>
              <a:rect l="l" t="t" r="r" b="b"/>
              <a:pathLst>
                <a:path w="7431405" h="3051175">
                  <a:moveTo>
                    <a:pt x="0" y="0"/>
                  </a:moveTo>
                  <a:lnTo>
                    <a:pt x="7431086" y="0"/>
                  </a:lnTo>
                  <a:lnTo>
                    <a:pt x="7431086" y="3051173"/>
                  </a:lnTo>
                  <a:lnTo>
                    <a:pt x="0" y="305117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68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939" y="1078103"/>
            <a:ext cx="6299200" cy="1254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Executable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Example,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Making it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Repeatable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1499"/>
              </a:lnSpc>
              <a:spcBef>
                <a:spcPts val="45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Examples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 executed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 the </a:t>
            </a:r>
            <a:r>
              <a:rPr sz="2400" spc="-10" dirty="0">
                <a:latin typeface="Arial"/>
                <a:cs typeface="Arial"/>
              </a:rPr>
              <a:t>final </a:t>
            </a:r>
            <a:r>
              <a:rPr sz="2400" spc="-20" dirty="0"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1839" y="2861945"/>
            <a:ext cx="6452235" cy="221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Given</a:t>
            </a:r>
            <a:r>
              <a:rPr sz="1600" spc="-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Unregistered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navigated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register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page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2038350">
              <a:lnSpc>
                <a:spcPts val="1900"/>
              </a:lnSpc>
            </a:pP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When</a:t>
            </a:r>
            <a:r>
              <a:rPr sz="1600" spc="-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entering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newuse</a:t>
            </a:r>
            <a:r>
              <a:rPr sz="1600" dirty="0">
                <a:latin typeface="Arial"/>
                <a:cs typeface="Arial"/>
              </a:rPr>
              <a:t>r”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Username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10" dirty="0">
                <a:latin typeface="Arial"/>
                <a:cs typeface="Arial"/>
              </a:rPr>
              <a:t> field </a:t>
            </a: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And</a:t>
            </a:r>
            <a:r>
              <a:rPr sz="1600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entering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abc123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“Password”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field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</a:pP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And</a:t>
            </a:r>
            <a:r>
              <a:rPr sz="1600" spc="-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entering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abc123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“Confirm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Password”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field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And</a:t>
            </a:r>
            <a:r>
              <a:rPr sz="1600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pressing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Register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button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 marR="591185">
              <a:lnSpc>
                <a:spcPts val="1900"/>
              </a:lnSpc>
            </a:pP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Then</a:t>
            </a:r>
            <a:r>
              <a:rPr sz="1600" spc="-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text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Thank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Registering</a:t>
            </a:r>
            <a:r>
              <a:rPr sz="1600" dirty="0">
                <a:latin typeface="Arial"/>
                <a:cs typeface="Arial"/>
              </a:rPr>
              <a:t>”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appear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20" dirty="0">
                <a:latin typeface="Arial"/>
                <a:cs typeface="Arial"/>
              </a:rPr>
              <a:t>page </a:t>
            </a:r>
            <a:r>
              <a:rPr sz="1600" dirty="0">
                <a:solidFill>
                  <a:srgbClr val="3366FF"/>
                </a:solidFill>
                <a:latin typeface="Arial"/>
                <a:cs typeface="Arial"/>
              </a:rPr>
              <a:t>And</a:t>
            </a:r>
            <a:r>
              <a:rPr sz="1600" spc="-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 URL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end with </a:t>
            </a:r>
            <a:r>
              <a:rPr sz="1600" spc="-10" dirty="0">
                <a:latin typeface="Arial"/>
                <a:cs typeface="Arial"/>
              </a:rPr>
              <a:t>“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use/accountPage</a:t>
            </a:r>
            <a:r>
              <a:rPr sz="1600" spc="-10" dirty="0"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932" y="109062"/>
            <a:ext cx="7183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Testable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2213355"/>
            <a:ext cx="7978140" cy="3491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practice in which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 whole </a:t>
            </a:r>
            <a:r>
              <a:rPr sz="3200" spc="-20" dirty="0">
                <a:latin typeface="Arial"/>
                <a:cs typeface="Arial"/>
              </a:rPr>
              <a:t>team </a:t>
            </a:r>
            <a:r>
              <a:rPr sz="3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collaboratively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discusses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acceptance </a:t>
            </a:r>
            <a:r>
              <a:rPr sz="3200" dirty="0">
                <a:latin typeface="Arial"/>
                <a:cs typeface="Arial"/>
              </a:rPr>
              <a:t>criteria,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with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examples,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then </a:t>
            </a:r>
            <a:r>
              <a:rPr sz="3200" spc="-10" dirty="0">
                <a:latin typeface="Arial"/>
                <a:cs typeface="Arial"/>
              </a:rPr>
              <a:t>distills </a:t>
            </a:r>
            <a:r>
              <a:rPr sz="3200" dirty="0">
                <a:latin typeface="Arial"/>
                <a:cs typeface="Arial"/>
              </a:rPr>
              <a:t>them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into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set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concrete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acceptance </a:t>
            </a:r>
            <a:r>
              <a:rPr sz="3200" spc="-10" dirty="0">
                <a:latin typeface="Arial"/>
                <a:cs typeface="Arial"/>
              </a:rPr>
              <a:t>tests </a:t>
            </a:r>
            <a:r>
              <a:rPr sz="3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before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development</a:t>
            </a:r>
            <a:r>
              <a:rPr sz="3200" spc="-10" dirty="0">
                <a:latin typeface="Arial"/>
                <a:cs typeface="Arial"/>
              </a:rPr>
              <a:t> begins.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-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Elisabeth </a:t>
            </a:r>
            <a:r>
              <a:rPr sz="2400" spc="-10" dirty="0">
                <a:latin typeface="Arial"/>
                <a:cs typeface="Arial"/>
              </a:rPr>
              <a:t>Hendrickson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9143998" y="0"/>
                </a:moveTo>
                <a:lnTo>
                  <a:pt x="0" y="0"/>
                </a:lnTo>
                <a:lnTo>
                  <a:pt x="0" y="1219198"/>
                </a:lnTo>
                <a:lnTo>
                  <a:pt x="9143998" y="1219198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4492" y="48259"/>
            <a:ext cx="8173720" cy="112014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239770" marR="5080" indent="-3227705">
              <a:lnSpc>
                <a:spcPts val="4300"/>
              </a:lnSpc>
              <a:spcBef>
                <a:spcPts val="22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Development (ATDD)?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056" y="629826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2733" y="6354420"/>
            <a:ext cx="379095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z="2000" spc="-25" dirty="0">
                <a:latin typeface="Arial"/>
                <a:cs typeface="Arial"/>
              </a:rPr>
              <a:t>64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1633220"/>
            <a:ext cx="767715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marR="582930" indent="-5080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3000" spc="-25" dirty="0">
                <a:latin typeface="Arial"/>
                <a:cs typeface="Arial"/>
              </a:rPr>
              <a:t>1.</a:t>
            </a:r>
            <a:r>
              <a:rPr sz="3000" dirty="0">
                <a:latin typeface="Arial"/>
                <a:cs typeface="Arial"/>
              </a:rPr>
              <a:t>		Elicit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details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from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 </a:t>
            </a:r>
            <a:r>
              <a:rPr sz="3000" spc="-10" dirty="0">
                <a:latin typeface="Arial"/>
                <a:cs typeface="Arial"/>
              </a:rPr>
              <a:t>business </a:t>
            </a:r>
            <a:r>
              <a:rPr sz="3000" dirty="0">
                <a:latin typeface="Arial"/>
                <a:cs typeface="Arial"/>
              </a:rPr>
              <a:t>stakeholder(s)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about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their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expectations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50">
              <a:latin typeface="Arial"/>
              <a:cs typeface="Arial"/>
            </a:endParaRPr>
          </a:p>
          <a:p>
            <a:pPr marL="520700" marR="5080" indent="-508000">
              <a:lnSpc>
                <a:spcPts val="3579"/>
              </a:lnSpc>
              <a:tabLst>
                <a:tab pos="526415" algn="l"/>
              </a:tabLst>
            </a:pPr>
            <a:r>
              <a:rPr sz="3000" spc="-25" dirty="0">
                <a:latin typeface="Arial"/>
                <a:cs typeface="Arial"/>
              </a:rPr>
              <a:t>2.</a:t>
            </a:r>
            <a:r>
              <a:rPr sz="3000" dirty="0">
                <a:latin typeface="Arial"/>
                <a:cs typeface="Arial"/>
              </a:rPr>
              <a:t>		Distill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acceptance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criteria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into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automatable </a:t>
            </a:r>
            <a:r>
              <a:rPr sz="3000" dirty="0">
                <a:latin typeface="Arial"/>
                <a:cs typeface="Arial"/>
              </a:rPr>
              <a:t>tests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expressed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 a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natural </a:t>
            </a:r>
            <a:r>
              <a:rPr sz="3000" spc="-10" dirty="0">
                <a:latin typeface="Arial"/>
                <a:cs typeface="Arial"/>
              </a:rPr>
              <a:t>language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Arial"/>
              <a:cs typeface="Arial"/>
            </a:endParaRPr>
          </a:p>
          <a:p>
            <a:pPr marL="520700" marR="90805" indent="-508000">
              <a:lnSpc>
                <a:spcPts val="3579"/>
              </a:lnSpc>
              <a:tabLst>
                <a:tab pos="526415" algn="l"/>
              </a:tabLst>
            </a:pPr>
            <a:r>
              <a:rPr sz="3000" spc="-25" dirty="0">
                <a:latin typeface="Arial"/>
                <a:cs typeface="Arial"/>
              </a:rPr>
              <a:t>3.</a:t>
            </a:r>
            <a:r>
              <a:rPr sz="3000" dirty="0">
                <a:latin typeface="Arial"/>
                <a:cs typeface="Arial"/>
              </a:rPr>
              <a:t>		Wire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tests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to SUT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with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“glue”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code </a:t>
            </a:r>
            <a:r>
              <a:rPr sz="3000" spc="-25" dirty="0">
                <a:latin typeface="Arial"/>
                <a:cs typeface="Arial"/>
              </a:rPr>
              <a:t>(as </a:t>
            </a:r>
            <a:r>
              <a:rPr sz="3000" dirty="0">
                <a:latin typeface="Arial"/>
                <a:cs typeface="Arial"/>
              </a:rPr>
              <a:t>part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of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implementation)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6001" y="109062"/>
            <a:ext cx="5937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ATDD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056" y="629826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2733" y="6354420"/>
            <a:ext cx="379095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z="2000" spc="-25" dirty="0">
                <a:latin typeface="Arial"/>
                <a:cs typeface="Arial"/>
              </a:rPr>
              <a:t>65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1185" y="1251065"/>
            <a:ext cx="4718050" cy="2785110"/>
            <a:chOff x="2211185" y="1251065"/>
            <a:chExt cx="4718050" cy="2785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7061" y="3204556"/>
              <a:ext cx="2381596" cy="8312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185" y="3204556"/>
              <a:ext cx="2385752" cy="831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5257" y="1251065"/>
              <a:ext cx="3973483" cy="20366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59111" y="1424768"/>
            <a:ext cx="3632200" cy="1320165"/>
          </a:xfrm>
          <a:prstGeom prst="rect">
            <a:avLst/>
          </a:prstGeom>
        </p:spPr>
        <p:txBody>
          <a:bodyPr vert="horz" wrap="square" lIns="0" tIns="295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30"/>
              </a:spcBef>
            </a:pPr>
            <a:r>
              <a:rPr sz="3600" spc="-20" dirty="0">
                <a:latin typeface="Arial"/>
                <a:cs typeface="Arial"/>
              </a:rPr>
              <a:t>Tool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sz="2000" spc="-10" dirty="0">
                <a:latin typeface="Arial"/>
                <a:cs typeface="Arial"/>
              </a:rPr>
              <a:t>(Cucumber,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SpecFlow,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FitNesse)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381" y="3990109"/>
            <a:ext cx="3969326" cy="2040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2744" y="4185456"/>
            <a:ext cx="3830320" cy="15519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065" marR="5080" algn="ctr">
              <a:lnSpc>
                <a:spcPct val="89100"/>
              </a:lnSpc>
              <a:spcBef>
                <a:spcPts val="570"/>
              </a:spcBef>
            </a:pPr>
            <a:r>
              <a:rPr sz="3600" spc="-340" dirty="0">
                <a:latin typeface="Arial"/>
                <a:cs typeface="Arial"/>
              </a:rPr>
              <a:t>S</a:t>
            </a:r>
            <a:r>
              <a:rPr sz="3600" spc="225" dirty="0">
                <a:latin typeface="Arial"/>
                <a:cs typeface="Arial"/>
              </a:rPr>
              <a:t>p</a:t>
            </a:r>
            <a:r>
              <a:rPr sz="3600" spc="45" dirty="0">
                <a:latin typeface="Arial"/>
                <a:cs typeface="Arial"/>
              </a:rPr>
              <a:t>e</a:t>
            </a:r>
            <a:r>
              <a:rPr sz="3600" spc="-20" dirty="0">
                <a:latin typeface="Arial"/>
                <a:cs typeface="Arial"/>
              </a:rPr>
              <a:t>c</a:t>
            </a:r>
            <a:r>
              <a:rPr sz="3600" dirty="0">
                <a:latin typeface="Arial"/>
                <a:cs typeface="Arial"/>
              </a:rPr>
              <a:t>i</a:t>
            </a:r>
            <a:r>
              <a:rPr sz="3600" spc="-1130" dirty="0">
                <a:latin typeface="Courier New"/>
                <a:cs typeface="Courier New"/>
              </a:rPr>
              <a:t>fi</a:t>
            </a:r>
            <a:r>
              <a:rPr sz="3600" spc="-15" dirty="0">
                <a:latin typeface="Arial"/>
                <a:cs typeface="Arial"/>
              </a:rPr>
              <a:t>ca</a:t>
            </a:r>
            <a:r>
              <a:rPr sz="3600" spc="110" dirty="0">
                <a:latin typeface="Arial"/>
                <a:cs typeface="Arial"/>
              </a:rPr>
              <a:t>ti</a:t>
            </a:r>
            <a:r>
              <a:rPr sz="3600" spc="185" dirty="0">
                <a:latin typeface="Arial"/>
                <a:cs typeface="Arial"/>
              </a:rPr>
              <a:t>o</a:t>
            </a:r>
            <a:r>
              <a:rPr sz="3600" spc="210" dirty="0">
                <a:latin typeface="Arial"/>
                <a:cs typeface="Arial"/>
              </a:rPr>
              <a:t>n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expressed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in </a:t>
            </a:r>
            <a:r>
              <a:rPr sz="3600" spc="85" dirty="0">
                <a:latin typeface="Arial"/>
                <a:cs typeface="Arial"/>
              </a:rPr>
              <a:t>common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25" dirty="0">
                <a:latin typeface="Arial"/>
                <a:cs typeface="Arial"/>
              </a:rPr>
              <a:t>language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1133" y="3990109"/>
            <a:ext cx="3969326" cy="2040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02833" y="4186092"/>
            <a:ext cx="3415665" cy="15519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indent="-635" algn="ctr">
              <a:lnSpc>
                <a:spcPct val="89100"/>
              </a:lnSpc>
              <a:spcBef>
                <a:spcPts val="570"/>
              </a:spcBef>
            </a:pPr>
            <a:r>
              <a:rPr sz="3600" spc="-50" dirty="0">
                <a:latin typeface="Arial"/>
                <a:cs typeface="Arial"/>
              </a:rPr>
              <a:t>“Glue”</a:t>
            </a:r>
            <a:r>
              <a:rPr sz="3600" spc="-6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code</a:t>
            </a:r>
            <a:r>
              <a:rPr sz="3600" spc="-60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dirty="0">
                <a:latin typeface="Arial"/>
                <a:cs typeface="Arial"/>
              </a:rPr>
              <a:t>ties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s</a:t>
            </a:r>
            <a:r>
              <a:rPr sz="3600" spc="155" dirty="0">
                <a:latin typeface="Arial"/>
                <a:cs typeface="Arial"/>
              </a:rPr>
              <a:t>p</a:t>
            </a:r>
            <a:r>
              <a:rPr sz="3600" spc="-25" dirty="0">
                <a:latin typeface="Arial"/>
                <a:cs typeface="Arial"/>
              </a:rPr>
              <a:t>e</a:t>
            </a:r>
            <a:r>
              <a:rPr sz="3600" spc="-85" dirty="0">
                <a:latin typeface="Arial"/>
                <a:cs typeface="Arial"/>
              </a:rPr>
              <a:t>c</a:t>
            </a:r>
            <a:r>
              <a:rPr sz="3600" spc="-60" dirty="0">
                <a:latin typeface="Arial"/>
                <a:cs typeface="Arial"/>
              </a:rPr>
              <a:t>i</a:t>
            </a:r>
            <a:r>
              <a:rPr sz="3600" spc="-1205" dirty="0">
                <a:latin typeface="Courier New"/>
                <a:cs typeface="Courier New"/>
              </a:rPr>
              <a:t>fi</a:t>
            </a:r>
            <a:r>
              <a:rPr sz="3600" spc="-85" dirty="0">
                <a:latin typeface="Arial"/>
                <a:cs typeface="Arial"/>
              </a:rPr>
              <a:t>ca</a:t>
            </a:r>
            <a:r>
              <a:rPr sz="3600" spc="50" dirty="0">
                <a:latin typeface="Arial"/>
                <a:cs typeface="Arial"/>
              </a:rPr>
              <a:t>ti</a:t>
            </a:r>
            <a:r>
              <a:rPr sz="3600" spc="114" dirty="0">
                <a:latin typeface="Arial"/>
                <a:cs typeface="Arial"/>
              </a:rPr>
              <a:t>o</a:t>
            </a:r>
            <a:r>
              <a:rPr sz="3600" spc="140" dirty="0">
                <a:latin typeface="Arial"/>
                <a:cs typeface="Arial"/>
              </a:rPr>
              <a:t>n</a:t>
            </a:r>
            <a:r>
              <a:rPr sz="3600" spc="-135" dirty="0">
                <a:latin typeface="Arial"/>
                <a:cs typeface="Arial"/>
              </a:rPr>
              <a:t> </a:t>
            </a:r>
            <a:r>
              <a:rPr sz="3600" spc="150" dirty="0">
                <a:latin typeface="Arial"/>
                <a:cs typeface="Arial"/>
              </a:rPr>
              <a:t>to</a:t>
            </a:r>
            <a:r>
              <a:rPr sz="3600" spc="-70" dirty="0">
                <a:latin typeface="Arial"/>
                <a:cs typeface="Arial"/>
              </a:rPr>
              <a:t> </a:t>
            </a:r>
            <a:r>
              <a:rPr sz="3600" spc="-300" dirty="0">
                <a:latin typeface="Arial"/>
                <a:cs typeface="Arial"/>
              </a:rPr>
              <a:t>SUT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85996" y="109062"/>
            <a:ext cx="6377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08922" y="6354420"/>
            <a:ext cx="403225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z="2000" spc="-25" dirty="0">
                <a:latin typeface="Arial"/>
                <a:cs typeface="Arial"/>
              </a:rPr>
              <a:t>66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1056" y="643161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412" y="558801"/>
            <a:ext cx="7772398" cy="58689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08922" y="6354420"/>
            <a:ext cx="403225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z="2000" spc="-25" dirty="0">
                <a:latin typeface="Arial"/>
                <a:cs typeface="Arial"/>
              </a:rPr>
              <a:t>67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1056" y="6431612"/>
            <a:ext cx="2235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505" y="109062"/>
            <a:ext cx="7371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Exercise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1142430"/>
            <a:ext cx="5908040" cy="24618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solidFill>
                  <a:srgbClr val="E2751D"/>
                </a:solidFill>
                <a:latin typeface="Arial"/>
                <a:cs typeface="Arial"/>
              </a:rPr>
              <a:t>Create</a:t>
            </a:r>
            <a:r>
              <a:rPr sz="2800" spc="-2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testable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specifications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b="1" dirty="0">
                <a:latin typeface="Arial"/>
                <a:cs typeface="Arial"/>
              </a:rPr>
              <a:t>Using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Stories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defined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Write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acceptance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criteria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story</a:t>
            </a:r>
            <a:endParaRPr sz="2400">
              <a:latin typeface="Arial"/>
              <a:cs typeface="Arial"/>
            </a:endParaRPr>
          </a:p>
          <a:p>
            <a:pPr marL="355600" marR="106680" indent="-342900">
              <a:lnSpc>
                <a:spcPct val="101499"/>
              </a:lnSpc>
              <a:spcBef>
                <a:spcPts val="475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Create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least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two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scenarios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examples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format: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3701" y="3927763"/>
            <a:ext cx="7839075" cy="2161540"/>
            <a:chOff x="523701" y="3927763"/>
            <a:chExt cx="7839075" cy="2161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701" y="3927763"/>
              <a:ext cx="7838901" cy="2161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59" y="3952701"/>
              <a:ext cx="5806440" cy="2111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674" y="3957638"/>
              <a:ext cx="7737474" cy="2062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4674" y="3957638"/>
            <a:ext cx="7737475" cy="2062480"/>
          </a:xfrm>
          <a:prstGeom prst="rect">
            <a:avLst/>
          </a:prstGeom>
          <a:ln w="9524">
            <a:solidFill>
              <a:srgbClr val="373D9B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9"/>
              </a:spcBef>
            </a:pPr>
            <a:r>
              <a:rPr sz="2000" b="1" dirty="0">
                <a:latin typeface="Calibri"/>
                <a:cs typeface="Calibri"/>
              </a:rPr>
              <a:t>Scenario: Recent Account </a:t>
            </a:r>
            <a:r>
              <a:rPr sz="2000" b="1" spc="-10" dirty="0">
                <a:latin typeface="Calibri"/>
                <a:cs typeface="Calibri"/>
              </a:rPr>
              <a:t>Activity</a:t>
            </a:r>
            <a:endParaRPr sz="2000">
              <a:latin typeface="Calibri"/>
              <a:cs typeface="Calibri"/>
            </a:endParaRPr>
          </a:p>
          <a:p>
            <a:pPr marL="320040">
              <a:lnSpc>
                <a:spcPts val="2130"/>
              </a:lnSpc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Given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registered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user </a:t>
            </a:r>
            <a:r>
              <a:rPr sz="1800" spc="-10" dirty="0">
                <a:latin typeface="Calibri"/>
                <a:cs typeface="Calibri"/>
              </a:rPr>
              <a:t>“Jsmith”</a:t>
            </a:r>
            <a:endParaRPr sz="1800">
              <a:latin typeface="Calibri"/>
              <a:cs typeface="Calibri"/>
            </a:endParaRPr>
          </a:p>
          <a:p>
            <a:pPr marL="474980">
              <a:lnSpc>
                <a:spcPts val="213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logged 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password </a:t>
            </a:r>
            <a:r>
              <a:rPr sz="1800" spc="-10" dirty="0">
                <a:latin typeface="Calibri"/>
                <a:cs typeface="Calibri"/>
              </a:rPr>
              <a:t>“xyx123”</a:t>
            </a:r>
            <a:endParaRPr sz="1800">
              <a:latin typeface="Calibri"/>
              <a:cs typeface="Calibri"/>
            </a:endParaRPr>
          </a:p>
          <a:p>
            <a:pPr marL="474980">
              <a:lnSpc>
                <a:spcPts val="213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account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activity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days</a:t>
            </a:r>
            <a:endParaRPr sz="1800">
              <a:latin typeface="Calibri"/>
              <a:cs typeface="Calibri"/>
            </a:endParaRPr>
          </a:p>
          <a:p>
            <a:pPr marL="320040">
              <a:lnSpc>
                <a:spcPts val="2130"/>
              </a:lnSpc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When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click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“Recent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Activity”</a:t>
            </a:r>
            <a:r>
              <a:rPr sz="1800" spc="-10" dirty="0">
                <a:latin typeface="Calibri"/>
                <a:cs typeface="Calibri"/>
              </a:rPr>
              <a:t> button</a:t>
            </a:r>
            <a:endParaRPr sz="18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Then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“Account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Activity”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  <a:p>
            <a:pPr marL="47498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my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activity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862" y="2673949"/>
            <a:ext cx="3495673" cy="26203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39" y="1118680"/>
            <a:ext cx="8181975" cy="4131310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dirty="0">
                <a:latin typeface="Arial"/>
                <a:cs typeface="Arial"/>
              </a:rPr>
              <a:t>Common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pitfalls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with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writing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user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stories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r>
              <a:rPr sz="3600" spc="4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Forgetting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about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the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-20" dirty="0">
                <a:latin typeface="Arial"/>
                <a:cs typeface="Arial"/>
              </a:rPr>
              <a:t>User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r>
              <a:rPr sz="3600" spc="360" dirty="0">
                <a:latin typeface="Arial"/>
                <a:cs typeface="Arial"/>
              </a:rPr>
              <a:t> </a:t>
            </a:r>
            <a:r>
              <a:rPr sz="3600" spc="-75" dirty="0">
                <a:latin typeface="Arial"/>
                <a:cs typeface="Arial"/>
              </a:rPr>
              <a:t>Too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much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Detail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r>
              <a:rPr sz="3600" spc="4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Lack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of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Conversation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r>
              <a:rPr sz="3600" spc="4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No</a:t>
            </a:r>
            <a:r>
              <a:rPr sz="3600" spc="-20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Acceptance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Criteria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526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0160" y="118587"/>
            <a:ext cx="474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Concluding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Thoughts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5282" y="109062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Landscape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1148715"/>
            <a:ext cx="51435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“Agile”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describes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number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of </a:t>
            </a:r>
            <a:r>
              <a:rPr sz="2800" b="1" dirty="0">
                <a:latin typeface="Arial"/>
                <a:cs typeface="Arial"/>
              </a:rPr>
              <a:t>related</a:t>
            </a:r>
            <a:r>
              <a:rPr sz="2800" b="1" spc="-10" dirty="0">
                <a:latin typeface="Arial"/>
                <a:cs typeface="Arial"/>
              </a:rPr>
              <a:t> methods.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9" y="2489835"/>
            <a:ext cx="4710430" cy="16459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Scrum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is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E2751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2751D"/>
                </a:solidFill>
                <a:latin typeface="Arial"/>
                <a:cs typeface="Arial"/>
              </a:rPr>
              <a:t>most</a:t>
            </a:r>
            <a:r>
              <a:rPr sz="2800" b="1" spc="-10" dirty="0">
                <a:solidFill>
                  <a:srgbClr val="E2751D"/>
                </a:solidFill>
                <a:latin typeface="Arial"/>
                <a:cs typeface="Arial"/>
              </a:rPr>
              <a:t> popular.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9781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spc="-20" dirty="0">
                <a:latin typeface="Arial"/>
                <a:cs typeface="Arial"/>
              </a:rPr>
              <a:t>Scrum</a:t>
            </a:r>
            <a:endParaRPr sz="24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0"/>
              </a:spcBef>
            </a:pPr>
            <a:r>
              <a:rPr sz="2400" i="1" dirty="0">
                <a:latin typeface="Arial"/>
                <a:cs typeface="Arial"/>
              </a:rPr>
              <a:t>Jeff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Sutherland &amp;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Ken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Schwaber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  <a:tabLst>
                <a:tab pos="29781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Extreme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Programming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(XP)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989" y="5636895"/>
            <a:ext cx="227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Dean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Leffingwell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31625" y="881148"/>
            <a:ext cx="3350260" cy="3342004"/>
            <a:chOff x="5731625" y="881148"/>
            <a:chExt cx="3350260" cy="334200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625" y="881148"/>
              <a:ext cx="3350028" cy="33417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4373" y="944563"/>
              <a:ext cx="3101975" cy="30940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20469" y="2656202"/>
            <a:ext cx="619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Scrum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2592" y="3017520"/>
            <a:ext cx="6864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Scrum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XP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39" y="4072254"/>
            <a:ext cx="7952740" cy="1771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320"/>
              </a:spcBef>
            </a:pPr>
            <a:r>
              <a:rPr sz="2400" i="1" dirty="0">
                <a:latin typeface="Arial"/>
                <a:cs typeface="Arial"/>
              </a:rPr>
              <a:t>Kent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Beck,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Ward Cunningham,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Ron </a:t>
            </a:r>
            <a:r>
              <a:rPr sz="2400" i="1" spc="-10" dirty="0">
                <a:latin typeface="Arial"/>
                <a:cs typeface="Arial"/>
              </a:rPr>
              <a:t>Jeffries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  <a:tabLst>
                <a:tab pos="29781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spc="-10" dirty="0">
                <a:latin typeface="Arial"/>
                <a:cs typeface="Arial"/>
              </a:rPr>
              <a:t>Kanban</a:t>
            </a:r>
            <a:endParaRPr sz="24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0"/>
              </a:spcBef>
            </a:pPr>
            <a:r>
              <a:rPr sz="2400" i="1" dirty="0">
                <a:latin typeface="Arial"/>
                <a:cs typeface="Arial"/>
              </a:rPr>
              <a:t>David </a:t>
            </a:r>
            <a:r>
              <a:rPr sz="2400" i="1" spc="-10" dirty="0">
                <a:latin typeface="Arial"/>
                <a:cs typeface="Arial"/>
              </a:rPr>
              <a:t>Anderson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15"/>
              </a:lnSpc>
              <a:spcBef>
                <a:spcPts val="219"/>
              </a:spcBef>
              <a:tabLst>
                <a:tab pos="29781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Scaled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Agile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Framework</a:t>
            </a:r>
            <a:r>
              <a:rPr sz="2400" b="1" spc="-10" dirty="0">
                <a:latin typeface="Arial"/>
                <a:cs typeface="Arial"/>
              </a:rPr>
              <a:t> (SAFe)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ts val="1614"/>
              </a:lnSpc>
            </a:pPr>
            <a:r>
              <a:rPr sz="1400" dirty="0">
                <a:latin typeface="Calibri"/>
                <a:cs typeface="Calibri"/>
              </a:rPr>
              <a:t>Source: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2010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State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Agile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72755" y="5808345"/>
            <a:ext cx="246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Development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Survey,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VersionOne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39" y="1224280"/>
            <a:ext cx="580390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Speakers: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Susana Esparza &amp; Raj </a:t>
            </a:r>
            <a:r>
              <a:rPr sz="2400" spc="-10" dirty="0">
                <a:latin typeface="Arial"/>
                <a:cs typeface="Arial"/>
              </a:rPr>
              <a:t>Indugula </a:t>
            </a:r>
            <a:r>
              <a:rPr sz="2400" dirty="0">
                <a:latin typeface="Arial"/>
                <a:cs typeface="Arial"/>
              </a:rPr>
              <a:t>Company: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LitheSpeed</a:t>
            </a:r>
            <a:endParaRPr sz="2400">
              <a:latin typeface="Arial"/>
              <a:cs typeface="Arial"/>
            </a:endParaRPr>
          </a:p>
          <a:p>
            <a:pPr marL="12700" marR="1739900">
              <a:lnSpc>
                <a:spcPct val="149300"/>
              </a:lnSpc>
            </a:pPr>
            <a:r>
              <a:rPr sz="2400" dirty="0">
                <a:latin typeface="Arial"/>
                <a:cs typeface="Arial"/>
              </a:rPr>
              <a:t>Website: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  <a:hlinkClick r:id="rId2"/>
              </a:rPr>
              <a:t>www.lithespeed.com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Phone: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703.745.9125</a:t>
            </a:r>
            <a:endParaRPr sz="2400">
              <a:latin typeface="Arial"/>
              <a:cs typeface="Arial"/>
            </a:endParaRPr>
          </a:p>
          <a:p>
            <a:pPr marL="12700" marR="238125">
              <a:lnSpc>
                <a:spcPct val="149300"/>
              </a:lnSpc>
            </a:pPr>
            <a:r>
              <a:rPr sz="2400" dirty="0">
                <a:latin typeface="Arial"/>
                <a:cs typeface="Arial"/>
              </a:rPr>
              <a:t>E-mail: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  <a:hlinkClick r:id="rId3"/>
              </a:rPr>
              <a:t>susana.esparza@lithespeed.com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  <a:hlinkClick r:id="rId4"/>
              </a:rPr>
              <a:t>raj.indugula@lithespeed.com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2950" y="4986020"/>
            <a:ext cx="2851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i="1" dirty="0">
                <a:latin typeface="Arial"/>
                <a:cs typeface="Arial"/>
              </a:rPr>
              <a:t>Thank</a:t>
            </a:r>
            <a:r>
              <a:rPr sz="4400" b="1" i="1" spc="-80" dirty="0">
                <a:latin typeface="Arial"/>
                <a:cs typeface="Arial"/>
              </a:rPr>
              <a:t> </a:t>
            </a:r>
            <a:r>
              <a:rPr sz="4400" b="1" i="1" spc="-40" dirty="0">
                <a:latin typeface="Arial"/>
                <a:cs typeface="Arial"/>
              </a:rPr>
              <a:t>You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0251" y="109062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6834" y="1981200"/>
            <a:ext cx="2448312" cy="2286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71" y="779781"/>
            <a:ext cx="7473315" cy="21062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065" marR="5080" indent="-635" algn="ctr">
              <a:lnSpc>
                <a:spcPct val="89100"/>
              </a:lnSpc>
              <a:spcBef>
                <a:spcPts val="570"/>
              </a:spcBef>
            </a:pP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sz="360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you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360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attending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3600" b="0" spc="-10" dirty="0">
                <a:solidFill>
                  <a:srgbClr val="000000"/>
                </a:solidFill>
                <a:latin typeface="Arial"/>
                <a:cs typeface="Arial"/>
              </a:rPr>
              <a:t> session.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hope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you found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Arial"/>
                <a:cs typeface="Arial"/>
              </a:rPr>
              <a:t>presentation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added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value to your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knowledge </a:t>
            </a:r>
            <a:r>
              <a:rPr sz="3600" b="0" spc="-25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sz="36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Arial"/>
                <a:cs typeface="Arial"/>
              </a:rPr>
              <a:t>Management.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88339" y="3766820"/>
            <a:ext cx="7994015" cy="13919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41300" marR="337820" indent="-228600">
              <a:lnSpc>
                <a:spcPts val="2100"/>
              </a:lnSpc>
              <a:spcBef>
                <a:spcPts val="219"/>
              </a:spcBef>
              <a:tabLst>
                <a:tab pos="2470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-25" dirty="0">
                <a:latin typeface="Arial"/>
                <a:cs typeface="Arial"/>
              </a:rPr>
              <a:t>Take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complete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Session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Survey.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appreciate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value your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feedback.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ts val="2100"/>
              </a:lnSpc>
              <a:spcBef>
                <a:spcPts val="100"/>
              </a:spcBef>
              <a:tabLst>
                <a:tab pos="24701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	Hand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completed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survey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Registration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 receive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free </a:t>
            </a:r>
            <a:r>
              <a:rPr sz="1800" spc="-10" dirty="0">
                <a:latin typeface="Arial"/>
                <a:cs typeface="Arial"/>
              </a:rPr>
              <a:t>raffle </a:t>
            </a:r>
            <a:r>
              <a:rPr sz="1800" dirty="0">
                <a:latin typeface="Arial"/>
                <a:cs typeface="Arial"/>
              </a:rPr>
              <a:t>ticket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drawings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held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Vendor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(see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Conference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140"/>
              </a:lnSpc>
            </a:pPr>
            <a:r>
              <a:rPr sz="1800" dirty="0">
                <a:latin typeface="Arial"/>
                <a:cs typeface="Arial"/>
              </a:rPr>
              <a:t>Program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Guide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details).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4431" y="109062"/>
            <a:ext cx="536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Uncertainty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643" y="2057400"/>
            <a:ext cx="7922259" cy="3895090"/>
            <a:chOff x="681643" y="2057400"/>
            <a:chExt cx="7922259" cy="3895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78" y="4073236"/>
              <a:ext cx="1105592" cy="1629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643" y="2057400"/>
              <a:ext cx="7818120" cy="3894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5024" y="2187575"/>
              <a:ext cx="7102475" cy="3634104"/>
            </a:xfrm>
            <a:custGeom>
              <a:avLst/>
              <a:gdLst/>
              <a:ahLst/>
              <a:cxnLst/>
              <a:rect l="l" t="t" r="r" b="b"/>
              <a:pathLst>
                <a:path w="7102475" h="3634104">
                  <a:moveTo>
                    <a:pt x="0" y="193674"/>
                  </a:moveTo>
                  <a:lnTo>
                    <a:pt x="17462" y="201612"/>
                  </a:lnTo>
                  <a:lnTo>
                    <a:pt x="30162" y="207168"/>
                  </a:lnTo>
                  <a:lnTo>
                    <a:pt x="49212" y="208756"/>
                  </a:lnTo>
                  <a:lnTo>
                    <a:pt x="61118" y="206374"/>
                  </a:lnTo>
                  <a:lnTo>
                    <a:pt x="77787" y="200818"/>
                  </a:lnTo>
                  <a:lnTo>
                    <a:pt x="103187" y="192881"/>
                  </a:lnTo>
                  <a:lnTo>
                    <a:pt x="138112" y="183356"/>
                  </a:lnTo>
                  <a:lnTo>
                    <a:pt x="160337" y="174624"/>
                  </a:lnTo>
                  <a:lnTo>
                    <a:pt x="181768" y="163512"/>
                  </a:lnTo>
                  <a:lnTo>
                    <a:pt x="224631" y="142874"/>
                  </a:lnTo>
                  <a:lnTo>
                    <a:pt x="268287" y="102393"/>
                  </a:lnTo>
                  <a:lnTo>
                    <a:pt x="292893" y="79374"/>
                  </a:lnTo>
                  <a:lnTo>
                    <a:pt x="307181" y="68262"/>
                  </a:lnTo>
                  <a:lnTo>
                    <a:pt x="319087" y="61118"/>
                  </a:lnTo>
                  <a:lnTo>
                    <a:pt x="366712" y="50006"/>
                  </a:lnTo>
                  <a:lnTo>
                    <a:pt x="413543" y="40481"/>
                  </a:lnTo>
                  <a:lnTo>
                    <a:pt x="442912" y="30956"/>
                  </a:lnTo>
                  <a:lnTo>
                    <a:pt x="471487" y="20637"/>
                  </a:lnTo>
                  <a:lnTo>
                    <a:pt x="530224" y="9524"/>
                  </a:lnTo>
                  <a:lnTo>
                    <a:pt x="588168" y="0"/>
                  </a:lnTo>
                  <a:lnTo>
                    <a:pt x="692943" y="3968"/>
                  </a:lnTo>
                  <a:lnTo>
                    <a:pt x="798512" y="10318"/>
                  </a:lnTo>
                  <a:lnTo>
                    <a:pt x="823912" y="15081"/>
                  </a:lnTo>
                  <a:lnTo>
                    <a:pt x="849312" y="20637"/>
                  </a:lnTo>
                  <a:lnTo>
                    <a:pt x="914399" y="30956"/>
                  </a:lnTo>
                  <a:lnTo>
                    <a:pt x="937418" y="38893"/>
                  </a:lnTo>
                  <a:lnTo>
                    <a:pt x="952499" y="43656"/>
                  </a:lnTo>
                  <a:lnTo>
                    <a:pt x="962024" y="46831"/>
                  </a:lnTo>
                  <a:lnTo>
                    <a:pt x="969168" y="50006"/>
                  </a:lnTo>
                  <a:lnTo>
                    <a:pt x="984249" y="56356"/>
                  </a:lnTo>
                  <a:lnTo>
                    <a:pt x="996949" y="61912"/>
                  </a:lnTo>
                  <a:lnTo>
                    <a:pt x="1015999" y="71437"/>
                  </a:lnTo>
                  <a:lnTo>
                    <a:pt x="1027112" y="80962"/>
                  </a:lnTo>
                  <a:lnTo>
                    <a:pt x="1037431" y="92074"/>
                  </a:lnTo>
                  <a:lnTo>
                    <a:pt x="1059655" y="102393"/>
                  </a:lnTo>
                  <a:lnTo>
                    <a:pt x="1081087" y="122237"/>
                  </a:lnTo>
                  <a:lnTo>
                    <a:pt x="1088230" y="133349"/>
                  </a:lnTo>
                  <a:lnTo>
                    <a:pt x="1095374" y="142874"/>
                  </a:lnTo>
                  <a:lnTo>
                    <a:pt x="1106487" y="149224"/>
                  </a:lnTo>
                  <a:lnTo>
                    <a:pt x="1117599" y="153193"/>
                  </a:lnTo>
                  <a:lnTo>
                    <a:pt x="1129505" y="170656"/>
                  </a:lnTo>
                  <a:lnTo>
                    <a:pt x="1138237" y="182562"/>
                  </a:lnTo>
                  <a:lnTo>
                    <a:pt x="1146174" y="193674"/>
                  </a:lnTo>
                  <a:lnTo>
                    <a:pt x="1141411" y="186531"/>
                  </a:lnTo>
                  <a:lnTo>
                    <a:pt x="1136649" y="178593"/>
                  </a:lnTo>
                  <a:lnTo>
                    <a:pt x="1135061" y="175418"/>
                  </a:lnTo>
                  <a:lnTo>
                    <a:pt x="1142205" y="181768"/>
                  </a:lnTo>
                  <a:lnTo>
                    <a:pt x="1150143" y="190499"/>
                  </a:lnTo>
                  <a:lnTo>
                    <a:pt x="1161255" y="203993"/>
                  </a:lnTo>
                  <a:lnTo>
                    <a:pt x="1189830" y="245268"/>
                  </a:lnTo>
                  <a:lnTo>
                    <a:pt x="1200149" y="251618"/>
                  </a:lnTo>
                  <a:lnTo>
                    <a:pt x="1240631" y="275431"/>
                  </a:lnTo>
                  <a:lnTo>
                    <a:pt x="1261268" y="299243"/>
                  </a:lnTo>
                  <a:lnTo>
                    <a:pt x="1277143" y="316706"/>
                  </a:lnTo>
                  <a:lnTo>
                    <a:pt x="1288255" y="329406"/>
                  </a:lnTo>
                  <a:lnTo>
                    <a:pt x="1293812" y="338137"/>
                  </a:lnTo>
                  <a:lnTo>
                    <a:pt x="1298574" y="346074"/>
                  </a:lnTo>
                  <a:lnTo>
                    <a:pt x="1303337" y="349249"/>
                  </a:lnTo>
                  <a:lnTo>
                    <a:pt x="1364455" y="449262"/>
                  </a:lnTo>
                  <a:lnTo>
                    <a:pt x="1377949" y="487362"/>
                  </a:lnTo>
                  <a:lnTo>
                    <a:pt x="1382712" y="500856"/>
                  </a:lnTo>
                  <a:lnTo>
                    <a:pt x="1393031" y="520699"/>
                  </a:lnTo>
                  <a:lnTo>
                    <a:pt x="1429543" y="571499"/>
                  </a:lnTo>
                  <a:lnTo>
                    <a:pt x="1437481" y="591343"/>
                  </a:lnTo>
                  <a:lnTo>
                    <a:pt x="1457324" y="638968"/>
                  </a:lnTo>
                  <a:lnTo>
                    <a:pt x="1485105" y="681037"/>
                  </a:lnTo>
                  <a:lnTo>
                    <a:pt x="1501774" y="704056"/>
                  </a:lnTo>
                  <a:lnTo>
                    <a:pt x="1508918" y="715962"/>
                  </a:lnTo>
                  <a:lnTo>
                    <a:pt x="1516855" y="724693"/>
                  </a:lnTo>
                  <a:lnTo>
                    <a:pt x="1538287" y="735012"/>
                  </a:lnTo>
                  <a:lnTo>
                    <a:pt x="1547812" y="748506"/>
                  </a:lnTo>
                  <a:lnTo>
                    <a:pt x="1551780" y="754856"/>
                  </a:lnTo>
                  <a:lnTo>
                    <a:pt x="1552574" y="754856"/>
                  </a:lnTo>
                  <a:lnTo>
                    <a:pt x="1555749" y="753268"/>
                  </a:lnTo>
                  <a:lnTo>
                    <a:pt x="1562099" y="756443"/>
                  </a:lnTo>
                  <a:lnTo>
                    <a:pt x="1574799" y="765174"/>
                  </a:lnTo>
                  <a:lnTo>
                    <a:pt x="1597024" y="785018"/>
                  </a:lnTo>
                  <a:lnTo>
                    <a:pt x="1618455" y="806449"/>
                  </a:lnTo>
                  <a:lnTo>
                    <a:pt x="1639887" y="827087"/>
                  </a:lnTo>
                  <a:lnTo>
                    <a:pt x="1650205" y="832643"/>
                  </a:lnTo>
                  <a:lnTo>
                    <a:pt x="1662112" y="836612"/>
                  </a:lnTo>
                  <a:lnTo>
                    <a:pt x="1677987" y="859631"/>
                  </a:lnTo>
                  <a:lnTo>
                    <a:pt x="1686718" y="869156"/>
                  </a:lnTo>
                  <a:lnTo>
                    <a:pt x="1697830" y="877887"/>
                  </a:lnTo>
                  <a:lnTo>
                    <a:pt x="1720055" y="888206"/>
                  </a:lnTo>
                  <a:lnTo>
                    <a:pt x="1743868" y="910431"/>
                  </a:lnTo>
                  <a:lnTo>
                    <a:pt x="1770855" y="928687"/>
                  </a:lnTo>
                  <a:lnTo>
                    <a:pt x="1799430" y="939006"/>
                  </a:lnTo>
                  <a:lnTo>
                    <a:pt x="1813718" y="945356"/>
                  </a:lnTo>
                  <a:lnTo>
                    <a:pt x="1820068" y="947737"/>
                  </a:lnTo>
                  <a:lnTo>
                    <a:pt x="1821655" y="949324"/>
                  </a:lnTo>
                  <a:lnTo>
                    <a:pt x="1820068" y="949324"/>
                  </a:lnTo>
                  <a:lnTo>
                    <a:pt x="1824830" y="950912"/>
                  </a:lnTo>
                  <a:lnTo>
                    <a:pt x="1873249" y="974724"/>
                  </a:lnTo>
                  <a:lnTo>
                    <a:pt x="1894680" y="996156"/>
                  </a:lnTo>
                  <a:lnTo>
                    <a:pt x="1903412" y="1001712"/>
                  </a:lnTo>
                  <a:lnTo>
                    <a:pt x="1911349" y="1004887"/>
                  </a:lnTo>
                  <a:lnTo>
                    <a:pt x="1923255" y="1010443"/>
                  </a:lnTo>
                  <a:lnTo>
                    <a:pt x="1966912" y="1051718"/>
                  </a:lnTo>
                  <a:lnTo>
                    <a:pt x="1979612" y="1060449"/>
                  </a:lnTo>
                  <a:lnTo>
                    <a:pt x="1994693" y="1065212"/>
                  </a:lnTo>
                  <a:lnTo>
                    <a:pt x="2024855" y="1071562"/>
                  </a:lnTo>
                  <a:lnTo>
                    <a:pt x="2057399" y="1083468"/>
                  </a:lnTo>
                  <a:lnTo>
                    <a:pt x="2089943" y="1092199"/>
                  </a:lnTo>
                  <a:lnTo>
                    <a:pt x="2129631" y="1097756"/>
                  </a:lnTo>
                  <a:lnTo>
                    <a:pt x="2170112" y="1102518"/>
                  </a:lnTo>
                  <a:lnTo>
                    <a:pt x="2191543" y="1108074"/>
                  </a:lnTo>
                  <a:lnTo>
                    <a:pt x="2212974" y="1112837"/>
                  </a:lnTo>
                  <a:lnTo>
                    <a:pt x="2358231" y="1123156"/>
                  </a:lnTo>
                  <a:lnTo>
                    <a:pt x="2370931" y="1128712"/>
                  </a:lnTo>
                  <a:lnTo>
                    <a:pt x="2377281" y="1131887"/>
                  </a:lnTo>
                  <a:lnTo>
                    <a:pt x="2382837" y="1134268"/>
                  </a:lnTo>
                  <a:lnTo>
                    <a:pt x="2386012" y="1134268"/>
                  </a:lnTo>
                  <a:lnTo>
                    <a:pt x="2392362" y="1135062"/>
                  </a:lnTo>
                  <a:lnTo>
                    <a:pt x="2404268" y="1138237"/>
                  </a:lnTo>
                  <a:lnTo>
                    <a:pt x="2424111" y="1142999"/>
                  </a:lnTo>
                  <a:lnTo>
                    <a:pt x="2438399" y="1149349"/>
                  </a:lnTo>
                  <a:lnTo>
                    <a:pt x="2452687" y="1153318"/>
                  </a:lnTo>
                  <a:lnTo>
                    <a:pt x="2717799" y="1159668"/>
                  </a:lnTo>
                  <a:lnTo>
                    <a:pt x="2982118" y="1163637"/>
                  </a:lnTo>
                  <a:lnTo>
                    <a:pt x="2999581" y="1171574"/>
                  </a:lnTo>
                  <a:lnTo>
                    <a:pt x="3028949" y="1200149"/>
                  </a:lnTo>
                  <a:lnTo>
                    <a:pt x="3040856" y="1204118"/>
                  </a:lnTo>
                  <a:lnTo>
                    <a:pt x="3048793" y="1215231"/>
                  </a:lnTo>
                  <a:lnTo>
                    <a:pt x="3053556" y="1222374"/>
                  </a:lnTo>
                  <a:lnTo>
                    <a:pt x="3060699" y="1229518"/>
                  </a:lnTo>
                  <a:lnTo>
                    <a:pt x="3072606" y="1234281"/>
                  </a:lnTo>
                  <a:lnTo>
                    <a:pt x="3082925" y="1238249"/>
                  </a:lnTo>
                  <a:lnTo>
                    <a:pt x="3098799" y="1245393"/>
                  </a:lnTo>
                  <a:lnTo>
                    <a:pt x="3120231" y="1255712"/>
                  </a:lnTo>
                  <a:lnTo>
                    <a:pt x="3142456" y="1275556"/>
                  </a:lnTo>
                  <a:lnTo>
                    <a:pt x="3153568" y="1289843"/>
                  </a:lnTo>
                  <a:lnTo>
                    <a:pt x="3157537" y="1297781"/>
                  </a:lnTo>
                  <a:lnTo>
                    <a:pt x="3163093" y="1304924"/>
                  </a:lnTo>
                  <a:lnTo>
                    <a:pt x="3178175" y="1316831"/>
                  </a:lnTo>
                  <a:lnTo>
                    <a:pt x="3200399" y="1327149"/>
                  </a:lnTo>
                  <a:lnTo>
                    <a:pt x="3236118" y="1367631"/>
                  </a:lnTo>
                  <a:lnTo>
                    <a:pt x="3247231" y="1383506"/>
                  </a:lnTo>
                  <a:lnTo>
                    <a:pt x="3258343" y="1398587"/>
                  </a:lnTo>
                  <a:lnTo>
                    <a:pt x="3268662" y="1404143"/>
                  </a:lnTo>
                  <a:lnTo>
                    <a:pt x="3279775" y="1408906"/>
                  </a:lnTo>
                  <a:lnTo>
                    <a:pt x="3301999" y="1439068"/>
                  </a:lnTo>
                  <a:lnTo>
                    <a:pt x="3323431" y="1459706"/>
                  </a:lnTo>
                  <a:lnTo>
                    <a:pt x="3374231" y="1531143"/>
                  </a:lnTo>
                  <a:lnTo>
                    <a:pt x="3389312" y="1550193"/>
                  </a:lnTo>
                  <a:lnTo>
                    <a:pt x="3403599" y="1571624"/>
                  </a:lnTo>
                  <a:lnTo>
                    <a:pt x="3417093" y="1604168"/>
                  </a:lnTo>
                  <a:lnTo>
                    <a:pt x="3432175" y="1633537"/>
                  </a:lnTo>
                  <a:lnTo>
                    <a:pt x="3447256" y="1653381"/>
                  </a:lnTo>
                  <a:lnTo>
                    <a:pt x="3461543" y="1684337"/>
                  </a:lnTo>
                  <a:lnTo>
                    <a:pt x="3505199" y="1766093"/>
                  </a:lnTo>
                  <a:lnTo>
                    <a:pt x="3519487" y="1785937"/>
                  </a:lnTo>
                  <a:lnTo>
                    <a:pt x="3532981" y="1812131"/>
                  </a:lnTo>
                  <a:lnTo>
                    <a:pt x="3539331" y="1827212"/>
                  </a:lnTo>
                  <a:lnTo>
                    <a:pt x="3541712" y="1834356"/>
                  </a:lnTo>
                  <a:lnTo>
                    <a:pt x="3541712" y="1836737"/>
                  </a:lnTo>
                  <a:lnTo>
                    <a:pt x="3540918" y="1838325"/>
                  </a:lnTo>
                  <a:lnTo>
                    <a:pt x="3541712" y="1843087"/>
                  </a:lnTo>
                  <a:lnTo>
                    <a:pt x="3546474" y="1855787"/>
                  </a:lnTo>
                  <a:lnTo>
                    <a:pt x="3555999" y="1878012"/>
                  </a:lnTo>
                  <a:lnTo>
                    <a:pt x="3577431" y="1919287"/>
                  </a:lnTo>
                  <a:lnTo>
                    <a:pt x="3584574" y="1934368"/>
                  </a:lnTo>
                  <a:lnTo>
                    <a:pt x="3589337" y="1943099"/>
                  </a:lnTo>
                  <a:lnTo>
                    <a:pt x="3592512" y="1950243"/>
                  </a:lnTo>
                  <a:lnTo>
                    <a:pt x="3597274" y="1957387"/>
                  </a:lnTo>
                  <a:lnTo>
                    <a:pt x="3603624" y="1966118"/>
                  </a:lnTo>
                  <a:lnTo>
                    <a:pt x="3613943" y="1980406"/>
                  </a:lnTo>
                  <a:lnTo>
                    <a:pt x="3621087" y="2010568"/>
                  </a:lnTo>
                  <a:lnTo>
                    <a:pt x="3628231" y="2020887"/>
                  </a:lnTo>
                  <a:lnTo>
                    <a:pt x="3635374" y="2031206"/>
                  </a:lnTo>
                  <a:lnTo>
                    <a:pt x="3643312" y="2061368"/>
                  </a:lnTo>
                  <a:lnTo>
                    <a:pt x="3650455" y="2092325"/>
                  </a:lnTo>
                  <a:lnTo>
                    <a:pt x="3664743" y="2133599"/>
                  </a:lnTo>
                  <a:lnTo>
                    <a:pt x="3679824" y="2183605"/>
                  </a:lnTo>
                  <a:lnTo>
                    <a:pt x="3698874" y="2223293"/>
                  </a:lnTo>
                  <a:lnTo>
                    <a:pt x="3700462" y="2224881"/>
                  </a:lnTo>
                  <a:lnTo>
                    <a:pt x="3701255" y="2226468"/>
                  </a:lnTo>
                  <a:lnTo>
                    <a:pt x="3703637" y="2233612"/>
                  </a:lnTo>
                  <a:lnTo>
                    <a:pt x="3707605" y="2251868"/>
                  </a:lnTo>
                  <a:lnTo>
                    <a:pt x="3710781" y="2266949"/>
                  </a:lnTo>
                  <a:lnTo>
                    <a:pt x="3715543" y="2286793"/>
                  </a:lnTo>
                  <a:lnTo>
                    <a:pt x="3721893" y="2297112"/>
                  </a:lnTo>
                  <a:lnTo>
                    <a:pt x="3733799" y="2301874"/>
                  </a:lnTo>
                  <a:lnTo>
                    <a:pt x="3759199" y="2306637"/>
                  </a:lnTo>
                  <a:lnTo>
                    <a:pt x="3771105" y="2315368"/>
                  </a:lnTo>
                  <a:lnTo>
                    <a:pt x="3781424" y="2327274"/>
                  </a:lnTo>
                  <a:lnTo>
                    <a:pt x="3791743" y="2339181"/>
                  </a:lnTo>
                  <a:lnTo>
                    <a:pt x="3802855" y="2347912"/>
                  </a:lnTo>
                  <a:lnTo>
                    <a:pt x="3845718" y="2367755"/>
                  </a:lnTo>
                  <a:lnTo>
                    <a:pt x="3867943" y="2378074"/>
                  </a:lnTo>
                  <a:lnTo>
                    <a:pt x="3889374" y="2388393"/>
                  </a:lnTo>
                  <a:lnTo>
                    <a:pt x="3933030" y="2384424"/>
                  </a:lnTo>
                  <a:lnTo>
                    <a:pt x="3971130" y="2381249"/>
                  </a:lnTo>
                  <a:lnTo>
                    <a:pt x="4003673" y="2378074"/>
                  </a:lnTo>
                  <a:lnTo>
                    <a:pt x="4033042" y="2374899"/>
                  </a:lnTo>
                  <a:lnTo>
                    <a:pt x="4081461" y="2370931"/>
                  </a:lnTo>
                  <a:lnTo>
                    <a:pt x="4123530" y="2367755"/>
                  </a:lnTo>
                  <a:lnTo>
                    <a:pt x="4165599" y="2366962"/>
                  </a:lnTo>
                  <a:lnTo>
                    <a:pt x="4213224" y="2368549"/>
                  </a:lnTo>
                  <a:lnTo>
                    <a:pt x="4241798" y="2370137"/>
                  </a:lnTo>
                  <a:lnTo>
                    <a:pt x="4274342" y="2372518"/>
                  </a:lnTo>
                  <a:lnTo>
                    <a:pt x="4310855" y="2374899"/>
                  </a:lnTo>
                  <a:lnTo>
                    <a:pt x="4353718" y="2378074"/>
                  </a:lnTo>
                  <a:lnTo>
                    <a:pt x="4395786" y="2391568"/>
                  </a:lnTo>
                  <a:lnTo>
                    <a:pt x="4412455" y="2398712"/>
                  </a:lnTo>
                  <a:lnTo>
                    <a:pt x="4484686" y="2419349"/>
                  </a:lnTo>
                  <a:lnTo>
                    <a:pt x="4495798" y="2424112"/>
                  </a:lnTo>
                  <a:lnTo>
                    <a:pt x="4506118" y="2429668"/>
                  </a:lnTo>
                  <a:lnTo>
                    <a:pt x="4542630" y="2439193"/>
                  </a:lnTo>
                  <a:lnTo>
                    <a:pt x="4562474" y="2446337"/>
                  </a:lnTo>
                  <a:lnTo>
                    <a:pt x="4569618" y="2449512"/>
                  </a:lnTo>
                  <a:lnTo>
                    <a:pt x="4567236" y="2450306"/>
                  </a:lnTo>
                  <a:lnTo>
                    <a:pt x="4560886" y="2448718"/>
                  </a:lnTo>
                  <a:lnTo>
                    <a:pt x="4555330" y="2447925"/>
                  </a:lnTo>
                  <a:lnTo>
                    <a:pt x="4556124" y="2448718"/>
                  </a:lnTo>
                  <a:lnTo>
                    <a:pt x="4567236" y="2451893"/>
                  </a:lnTo>
                  <a:lnTo>
                    <a:pt x="4578348" y="2455068"/>
                  </a:lnTo>
                  <a:lnTo>
                    <a:pt x="4593430" y="2459831"/>
                  </a:lnTo>
                  <a:lnTo>
                    <a:pt x="4665661" y="2480468"/>
                  </a:lnTo>
                  <a:lnTo>
                    <a:pt x="4679155" y="2485231"/>
                  </a:lnTo>
                  <a:lnTo>
                    <a:pt x="4693442" y="2492375"/>
                  </a:lnTo>
                  <a:lnTo>
                    <a:pt x="4704555" y="2498725"/>
                  </a:lnTo>
                  <a:lnTo>
                    <a:pt x="4709318" y="2501106"/>
                  </a:lnTo>
                  <a:lnTo>
                    <a:pt x="4722018" y="2527299"/>
                  </a:lnTo>
                  <a:lnTo>
                    <a:pt x="4729161" y="2543968"/>
                  </a:lnTo>
                  <a:lnTo>
                    <a:pt x="4733130" y="2557462"/>
                  </a:lnTo>
                  <a:lnTo>
                    <a:pt x="4733924" y="2570956"/>
                  </a:lnTo>
                  <a:lnTo>
                    <a:pt x="4733130" y="2590799"/>
                  </a:lnTo>
                  <a:lnTo>
                    <a:pt x="4731542" y="2621756"/>
                  </a:lnTo>
                  <a:lnTo>
                    <a:pt x="4730748" y="2642393"/>
                  </a:lnTo>
                  <a:lnTo>
                    <a:pt x="4730748" y="2667793"/>
                  </a:lnTo>
                  <a:lnTo>
                    <a:pt x="4730748" y="2698749"/>
                  </a:lnTo>
                  <a:lnTo>
                    <a:pt x="4731542" y="2735262"/>
                  </a:lnTo>
                  <a:lnTo>
                    <a:pt x="4738686" y="3113087"/>
                  </a:lnTo>
                  <a:lnTo>
                    <a:pt x="4740274" y="3190080"/>
                  </a:lnTo>
                  <a:lnTo>
                    <a:pt x="4745830" y="3266280"/>
                  </a:lnTo>
                  <a:lnTo>
                    <a:pt x="4782342" y="3306761"/>
                  </a:lnTo>
                  <a:lnTo>
                    <a:pt x="4796630" y="3327398"/>
                  </a:lnTo>
                  <a:lnTo>
                    <a:pt x="4818061" y="3348036"/>
                  </a:lnTo>
                  <a:lnTo>
                    <a:pt x="4833142" y="3369467"/>
                  </a:lnTo>
                  <a:lnTo>
                    <a:pt x="4847430" y="3388517"/>
                  </a:lnTo>
                  <a:lnTo>
                    <a:pt x="4868861" y="3409155"/>
                  </a:lnTo>
                  <a:lnTo>
                    <a:pt x="4879180" y="3422648"/>
                  </a:lnTo>
                  <a:lnTo>
                    <a:pt x="4884736" y="3432174"/>
                  </a:lnTo>
                  <a:lnTo>
                    <a:pt x="4891880" y="3440111"/>
                  </a:lnTo>
                  <a:lnTo>
                    <a:pt x="4905374" y="3450430"/>
                  </a:lnTo>
                  <a:lnTo>
                    <a:pt x="4927599" y="3461542"/>
                  </a:lnTo>
                  <a:lnTo>
                    <a:pt x="4949030" y="3470274"/>
                  </a:lnTo>
                  <a:lnTo>
                    <a:pt x="4970462" y="3480592"/>
                  </a:lnTo>
                  <a:lnTo>
                    <a:pt x="4992686" y="3490911"/>
                  </a:lnTo>
                  <a:lnTo>
                    <a:pt x="5021262" y="3511548"/>
                  </a:lnTo>
                  <a:lnTo>
                    <a:pt x="5043486" y="3522661"/>
                  </a:lnTo>
                  <a:lnTo>
                    <a:pt x="5079999" y="3539330"/>
                  </a:lnTo>
                  <a:lnTo>
                    <a:pt x="5117304" y="3563936"/>
                  </a:lnTo>
                  <a:lnTo>
                    <a:pt x="5125242" y="3572667"/>
                  </a:lnTo>
                  <a:lnTo>
                    <a:pt x="5123654" y="3572667"/>
                  </a:lnTo>
                  <a:lnTo>
                    <a:pt x="5122067" y="3571874"/>
                  </a:lnTo>
                  <a:lnTo>
                    <a:pt x="5122862" y="3572667"/>
                  </a:lnTo>
                  <a:lnTo>
                    <a:pt x="5130004" y="3575842"/>
                  </a:lnTo>
                  <a:lnTo>
                    <a:pt x="5145086" y="3582986"/>
                  </a:lnTo>
                  <a:lnTo>
                    <a:pt x="5152230" y="3593305"/>
                  </a:lnTo>
                  <a:lnTo>
                    <a:pt x="5156992" y="3600449"/>
                  </a:lnTo>
                  <a:lnTo>
                    <a:pt x="5162549" y="3605211"/>
                  </a:lnTo>
                  <a:lnTo>
                    <a:pt x="5172867" y="3607592"/>
                  </a:lnTo>
                  <a:lnTo>
                    <a:pt x="5181599" y="3609180"/>
                  </a:lnTo>
                  <a:lnTo>
                    <a:pt x="5195886" y="3613149"/>
                  </a:lnTo>
                  <a:lnTo>
                    <a:pt x="5213349" y="3618705"/>
                  </a:lnTo>
                  <a:lnTo>
                    <a:pt x="5232399" y="3625849"/>
                  </a:lnTo>
                  <a:lnTo>
                    <a:pt x="5247480" y="3631405"/>
                  </a:lnTo>
                  <a:lnTo>
                    <a:pt x="5366542" y="3626642"/>
                  </a:lnTo>
                  <a:lnTo>
                    <a:pt x="5422899" y="3621880"/>
                  </a:lnTo>
                  <a:lnTo>
                    <a:pt x="5478462" y="3613149"/>
                  </a:lnTo>
                  <a:lnTo>
                    <a:pt x="5507830" y="3582986"/>
                  </a:lnTo>
                  <a:lnTo>
                    <a:pt x="5518149" y="3576636"/>
                  </a:lnTo>
                  <a:lnTo>
                    <a:pt x="5529262" y="3572667"/>
                  </a:lnTo>
                  <a:lnTo>
                    <a:pt x="5545136" y="3550442"/>
                  </a:lnTo>
                  <a:lnTo>
                    <a:pt x="5557836" y="3532980"/>
                  </a:lnTo>
                  <a:lnTo>
                    <a:pt x="5576092" y="3510755"/>
                  </a:lnTo>
                  <a:lnTo>
                    <a:pt x="5591174" y="3502024"/>
                  </a:lnTo>
                  <a:lnTo>
                    <a:pt x="5608636" y="3503611"/>
                  </a:lnTo>
                  <a:lnTo>
                    <a:pt x="5635624" y="3512342"/>
                  </a:lnTo>
                  <a:lnTo>
                    <a:pt x="5654674" y="3517898"/>
                  </a:lnTo>
                  <a:lnTo>
                    <a:pt x="5707062" y="3529011"/>
                  </a:lnTo>
                  <a:lnTo>
                    <a:pt x="5784055" y="3538536"/>
                  </a:lnTo>
                  <a:lnTo>
                    <a:pt x="5834062" y="3541711"/>
                  </a:lnTo>
                  <a:lnTo>
                    <a:pt x="5884862" y="3553617"/>
                  </a:lnTo>
                  <a:lnTo>
                    <a:pt x="5935662" y="3562348"/>
                  </a:lnTo>
                  <a:lnTo>
                    <a:pt x="6073774" y="3572667"/>
                  </a:lnTo>
                  <a:lnTo>
                    <a:pt x="6161086" y="3565524"/>
                  </a:lnTo>
                  <a:lnTo>
                    <a:pt x="6204742" y="3560761"/>
                  </a:lnTo>
                  <a:lnTo>
                    <a:pt x="6247604" y="3552030"/>
                  </a:lnTo>
                  <a:lnTo>
                    <a:pt x="6269830" y="3521867"/>
                  </a:lnTo>
                  <a:lnTo>
                    <a:pt x="6280149" y="3515517"/>
                  </a:lnTo>
                  <a:lnTo>
                    <a:pt x="6291262" y="3511548"/>
                  </a:lnTo>
                  <a:lnTo>
                    <a:pt x="6306342" y="3480592"/>
                  </a:lnTo>
                  <a:lnTo>
                    <a:pt x="6316662" y="3469480"/>
                  </a:lnTo>
                  <a:lnTo>
                    <a:pt x="6327774" y="3459955"/>
                  </a:lnTo>
                  <a:lnTo>
                    <a:pt x="6347617" y="3440111"/>
                  </a:lnTo>
                  <a:lnTo>
                    <a:pt x="6356349" y="3430586"/>
                  </a:lnTo>
                  <a:lnTo>
                    <a:pt x="6358730" y="3428205"/>
                  </a:lnTo>
                  <a:lnTo>
                    <a:pt x="6357142" y="3428998"/>
                  </a:lnTo>
                  <a:lnTo>
                    <a:pt x="6355554" y="3431380"/>
                  </a:lnTo>
                  <a:lnTo>
                    <a:pt x="6357936" y="3430586"/>
                  </a:lnTo>
                  <a:lnTo>
                    <a:pt x="6401592" y="3395661"/>
                  </a:lnTo>
                  <a:lnTo>
                    <a:pt x="6422230" y="3368674"/>
                  </a:lnTo>
                  <a:lnTo>
                    <a:pt x="6436517" y="3348036"/>
                  </a:lnTo>
                  <a:lnTo>
                    <a:pt x="6450804" y="3336924"/>
                  </a:lnTo>
                  <a:lnTo>
                    <a:pt x="6472236" y="3328192"/>
                  </a:lnTo>
                  <a:lnTo>
                    <a:pt x="6493667" y="3321842"/>
                  </a:lnTo>
                  <a:lnTo>
                    <a:pt x="6509543" y="3317080"/>
                  </a:lnTo>
                  <a:lnTo>
                    <a:pt x="6523830" y="3286917"/>
                  </a:lnTo>
                  <a:lnTo>
                    <a:pt x="6538118" y="3266280"/>
                  </a:lnTo>
                  <a:lnTo>
                    <a:pt x="6567486" y="3205161"/>
                  </a:lnTo>
                  <a:lnTo>
                    <a:pt x="6577806" y="3186905"/>
                  </a:lnTo>
                  <a:lnTo>
                    <a:pt x="6587330" y="3176586"/>
                  </a:lnTo>
                  <a:lnTo>
                    <a:pt x="6598443" y="3167061"/>
                  </a:lnTo>
                  <a:lnTo>
                    <a:pt x="6611143" y="3154362"/>
                  </a:lnTo>
                  <a:lnTo>
                    <a:pt x="6625430" y="3133725"/>
                  </a:lnTo>
                  <a:lnTo>
                    <a:pt x="6632574" y="3102769"/>
                  </a:lnTo>
                  <a:lnTo>
                    <a:pt x="6646862" y="3072606"/>
                  </a:lnTo>
                  <a:lnTo>
                    <a:pt x="6673849" y="3033712"/>
                  </a:lnTo>
                  <a:lnTo>
                    <a:pt x="6688930" y="3015456"/>
                  </a:lnTo>
                  <a:lnTo>
                    <a:pt x="6704806" y="3001169"/>
                  </a:lnTo>
                  <a:lnTo>
                    <a:pt x="6727030" y="2990850"/>
                  </a:lnTo>
                  <a:lnTo>
                    <a:pt x="6755606" y="2929731"/>
                  </a:lnTo>
                  <a:lnTo>
                    <a:pt x="6777830" y="2898775"/>
                  </a:lnTo>
                  <a:lnTo>
                    <a:pt x="6797674" y="2874962"/>
                  </a:lnTo>
                  <a:lnTo>
                    <a:pt x="6811962" y="2857499"/>
                  </a:lnTo>
                  <a:lnTo>
                    <a:pt x="6841330" y="2828131"/>
                  </a:lnTo>
                  <a:lnTo>
                    <a:pt x="6865143" y="2817018"/>
                  </a:lnTo>
                  <a:lnTo>
                    <a:pt x="6873874" y="2798762"/>
                  </a:lnTo>
                  <a:lnTo>
                    <a:pt x="6897686" y="2751137"/>
                  </a:lnTo>
                  <a:lnTo>
                    <a:pt x="6944518" y="2715418"/>
                  </a:lnTo>
                  <a:lnTo>
                    <a:pt x="6958012" y="2696368"/>
                  </a:lnTo>
                  <a:lnTo>
                    <a:pt x="6966743" y="2685256"/>
                  </a:lnTo>
                  <a:lnTo>
                    <a:pt x="6973093" y="2681287"/>
                  </a:lnTo>
                  <a:lnTo>
                    <a:pt x="6981030" y="2681287"/>
                  </a:lnTo>
                  <a:lnTo>
                    <a:pt x="6992936" y="2682875"/>
                  </a:lnTo>
                  <a:lnTo>
                    <a:pt x="7013574" y="2683668"/>
                  </a:lnTo>
                  <a:lnTo>
                    <a:pt x="7044530" y="2681287"/>
                  </a:lnTo>
                  <a:lnTo>
                    <a:pt x="7089774" y="2674143"/>
                  </a:lnTo>
                  <a:lnTo>
                    <a:pt x="7102353" y="2666675"/>
                  </a:lnTo>
                </a:path>
              </a:pathLst>
            </a:custGeom>
            <a:ln w="44449">
              <a:solidFill>
                <a:srgbClr val="007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27763" y="4831557"/>
              <a:ext cx="248285" cy="209550"/>
            </a:xfrm>
            <a:custGeom>
              <a:avLst/>
              <a:gdLst/>
              <a:ahLst/>
              <a:cxnLst/>
              <a:rect l="l" t="t" r="r" b="b"/>
              <a:pathLst>
                <a:path w="248284" h="209550">
                  <a:moveTo>
                    <a:pt x="247836" y="0"/>
                  </a:moveTo>
                  <a:lnTo>
                    <a:pt x="0" y="17914"/>
                  </a:lnTo>
                  <a:lnTo>
                    <a:pt x="113466" y="209017"/>
                  </a:lnTo>
                  <a:lnTo>
                    <a:pt x="247836" y="0"/>
                  </a:lnTo>
                  <a:close/>
                </a:path>
              </a:pathLst>
            </a:custGeom>
            <a:solidFill>
              <a:srgbClr val="007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71081" y="5503545"/>
            <a:ext cx="1156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Better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765" y="3917633"/>
            <a:ext cx="423672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00"/>
              </a:lnSpc>
              <a:spcBef>
                <a:spcPts val="100"/>
              </a:spcBef>
            </a:pPr>
            <a:r>
              <a:rPr sz="3000" b="1" dirty="0">
                <a:solidFill>
                  <a:srgbClr val="72BFC5"/>
                </a:solidFill>
                <a:latin typeface="Calibri"/>
                <a:cs typeface="Calibri"/>
              </a:rPr>
              <a:t>Use</a:t>
            </a:r>
            <a:r>
              <a:rPr sz="3000" b="1" spc="-1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72BFC5"/>
                </a:solidFill>
                <a:latin typeface="Calibri"/>
                <a:cs typeface="Calibri"/>
              </a:rPr>
              <a:t>agile</a:t>
            </a:r>
            <a:r>
              <a:rPr sz="30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72BFC5"/>
                </a:solidFill>
                <a:latin typeface="Calibri"/>
                <a:cs typeface="Calibri"/>
              </a:rPr>
              <a:t>when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ts val="3400"/>
              </a:lnSpc>
            </a:pPr>
            <a:r>
              <a:rPr sz="3000" b="1" dirty="0">
                <a:solidFill>
                  <a:srgbClr val="72BFC5"/>
                </a:solidFill>
                <a:latin typeface="Calibri"/>
                <a:cs typeface="Calibri"/>
              </a:rPr>
              <a:t>you</a:t>
            </a:r>
            <a:r>
              <a:rPr sz="30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72BFC5"/>
                </a:solidFill>
                <a:latin typeface="Calibri"/>
                <a:cs typeface="Calibri"/>
              </a:rPr>
              <a:t>have</a:t>
            </a:r>
            <a:r>
              <a:rPr sz="30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72BFC5"/>
                </a:solidFill>
                <a:latin typeface="Calibri"/>
                <a:cs typeface="Calibri"/>
              </a:rPr>
              <a:t>uncertainty…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5"/>
              </a:spcBef>
            </a:pPr>
            <a:r>
              <a:rPr sz="2200" b="1" dirty="0">
                <a:latin typeface="Calibri"/>
                <a:cs typeface="Calibri"/>
              </a:rPr>
              <a:t>What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to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build: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End</a:t>
            </a:r>
            <a:r>
              <a:rPr sz="2200" spc="-10" dirty="0">
                <a:latin typeface="Calibri"/>
                <a:cs typeface="Calibri"/>
              </a:rPr>
              <a:t> Uncertainty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latin typeface="Calibri"/>
                <a:cs typeface="Calibri"/>
              </a:rPr>
              <a:t>How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to build it: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Means </a:t>
            </a:r>
            <a:r>
              <a:rPr sz="220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Calibri"/>
                <a:cs typeface="Calibri"/>
              </a:rPr>
              <a:t>Who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to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build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it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for: </a:t>
            </a:r>
            <a:r>
              <a:rPr sz="2200" dirty="0">
                <a:latin typeface="Calibri"/>
                <a:cs typeface="Calibri"/>
              </a:rPr>
              <a:t>User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40" y="1195070"/>
            <a:ext cx="8138795" cy="8712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You</a:t>
            </a:r>
            <a:r>
              <a:rPr sz="2800" b="1" spc="-10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don’t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need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agile</a:t>
            </a:r>
            <a:r>
              <a:rPr sz="2800" b="1" spc="-10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if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you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know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what</a:t>
            </a:r>
            <a:r>
              <a:rPr sz="2800" b="1" spc="-10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to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build,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who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72BFC5"/>
                </a:solidFill>
                <a:latin typeface="Calibri"/>
                <a:cs typeface="Calibri"/>
              </a:rPr>
              <a:t>to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build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it for, and</a:t>
            </a:r>
            <a:r>
              <a:rPr sz="2800" b="1" spc="-5" dirty="0">
                <a:solidFill>
                  <a:srgbClr val="72BFC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2BFC5"/>
                </a:solidFill>
                <a:latin typeface="Calibri"/>
                <a:cs typeface="Calibri"/>
              </a:rPr>
              <a:t>how to build </a:t>
            </a:r>
            <a:r>
              <a:rPr sz="2800" b="1" spc="-25" dirty="0">
                <a:solidFill>
                  <a:srgbClr val="72BFC5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8987" y="1683327"/>
            <a:ext cx="7752715" cy="1529715"/>
            <a:chOff x="788987" y="1683327"/>
            <a:chExt cx="7752715" cy="15297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889" y="1683327"/>
              <a:ext cx="1097279" cy="15295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709" y="1845425"/>
              <a:ext cx="7751617" cy="1142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9149" y="2387600"/>
              <a:ext cx="7066280" cy="1905"/>
            </a:xfrm>
            <a:custGeom>
              <a:avLst/>
              <a:gdLst/>
              <a:ahLst/>
              <a:cxnLst/>
              <a:rect l="l" t="t" r="r" b="b"/>
              <a:pathLst>
                <a:path w="7066280" h="1905">
                  <a:moveTo>
                    <a:pt x="0" y="0"/>
                  </a:moveTo>
                  <a:lnTo>
                    <a:pt x="7065962" y="1573"/>
                  </a:lnTo>
                </a:path>
              </a:pathLst>
            </a:custGeom>
            <a:ln w="60324">
              <a:solidFill>
                <a:srgbClr val="C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3779" y="2238307"/>
              <a:ext cx="302260" cy="301625"/>
            </a:xfrm>
            <a:custGeom>
              <a:avLst/>
              <a:gdLst/>
              <a:ahLst/>
              <a:cxnLst/>
              <a:rect l="l" t="t" r="r" b="b"/>
              <a:pathLst>
                <a:path w="302259" h="301625">
                  <a:moveTo>
                    <a:pt x="66" y="0"/>
                  </a:moveTo>
                  <a:lnTo>
                    <a:pt x="0" y="301625"/>
                  </a:lnTo>
                  <a:lnTo>
                    <a:pt x="301658" y="15087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C80000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80631" y="3000058"/>
            <a:ext cx="1080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Initial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9928" y="3766820"/>
            <a:ext cx="21469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b="1" dirty="0">
                <a:solidFill>
                  <a:srgbClr val="00B050"/>
                </a:solidFill>
                <a:latin typeface="Arial"/>
                <a:cs typeface="Arial"/>
              </a:rPr>
              <a:t>Empirical</a:t>
            </a:r>
            <a:r>
              <a:rPr sz="1800" b="1" spc="-2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B050"/>
                </a:solidFill>
                <a:latin typeface="Arial"/>
                <a:cs typeface="Arial"/>
              </a:rPr>
              <a:t>methods </a:t>
            </a:r>
            <a:r>
              <a:rPr sz="1800" b="1" dirty="0">
                <a:solidFill>
                  <a:srgbClr val="00B050"/>
                </a:solidFill>
                <a:latin typeface="Arial"/>
                <a:cs typeface="Arial"/>
              </a:rPr>
              <a:t>monitor</a:t>
            </a:r>
            <a:r>
              <a:rPr sz="1800" b="1" spc="-2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B050"/>
                </a:solidFill>
                <a:latin typeface="Arial"/>
                <a:cs typeface="Arial"/>
              </a:rPr>
              <a:t>progress</a:t>
            </a:r>
            <a:r>
              <a:rPr sz="1800" b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00B050"/>
                </a:solidFill>
                <a:latin typeface="Arial"/>
                <a:cs typeface="Arial"/>
              </a:rPr>
              <a:t>&amp; </a:t>
            </a:r>
            <a:r>
              <a:rPr sz="1800" b="1" dirty="0">
                <a:solidFill>
                  <a:srgbClr val="00B050"/>
                </a:solidFill>
                <a:latin typeface="Arial"/>
                <a:cs typeface="Arial"/>
              </a:rPr>
              <a:t>direct</a:t>
            </a:r>
            <a:r>
              <a:rPr sz="1800" b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B050"/>
                </a:solidFill>
                <a:latin typeface="Arial"/>
                <a:cs typeface="Arial"/>
              </a:rPr>
              <a:t>adaptation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92480"/>
          </a:xfrm>
          <a:custGeom>
            <a:avLst/>
            <a:gdLst/>
            <a:ahLst/>
            <a:cxnLst/>
            <a:rect l="l" t="t" r="r" b="b"/>
            <a:pathLst>
              <a:path w="9144000" h="792480">
                <a:moveTo>
                  <a:pt x="9143998" y="0"/>
                </a:moveTo>
                <a:lnTo>
                  <a:pt x="0" y="0"/>
                </a:lnTo>
                <a:lnTo>
                  <a:pt x="0" y="792162"/>
                </a:lnTo>
                <a:lnTo>
                  <a:pt x="9143998" y="792162"/>
                </a:lnTo>
                <a:lnTo>
                  <a:pt x="9143998" y="0"/>
                </a:lnTo>
                <a:close/>
              </a:path>
            </a:pathLst>
          </a:custGeom>
          <a:solidFill>
            <a:srgbClr val="73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147" y="109062"/>
            <a:ext cx="7673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Ceremonies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Artifacts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Scrum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0490" y="1342505"/>
            <a:ext cx="6604634" cy="4264660"/>
            <a:chOff x="810490" y="1342505"/>
            <a:chExt cx="6604634" cy="4264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190" y="3304309"/>
              <a:ext cx="365759" cy="3158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190" y="1916084"/>
              <a:ext cx="365759" cy="3158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803" y="3828011"/>
              <a:ext cx="598516" cy="964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443" y="3857105"/>
              <a:ext cx="1874519" cy="669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59" y="1342505"/>
              <a:ext cx="4995948" cy="32544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28850" y="1377949"/>
              <a:ext cx="4873625" cy="3130550"/>
            </a:xfrm>
            <a:custGeom>
              <a:avLst/>
              <a:gdLst/>
              <a:ahLst/>
              <a:cxnLst/>
              <a:rect l="l" t="t" r="r" b="b"/>
              <a:pathLst>
                <a:path w="4873625" h="3130550">
                  <a:moveTo>
                    <a:pt x="4351854" y="0"/>
                  </a:moveTo>
                  <a:lnTo>
                    <a:pt x="521768" y="0"/>
                  </a:lnTo>
                  <a:lnTo>
                    <a:pt x="474276" y="2132"/>
                  </a:lnTo>
                  <a:lnTo>
                    <a:pt x="427979" y="8406"/>
                  </a:lnTo>
                  <a:lnTo>
                    <a:pt x="383061" y="18638"/>
                  </a:lnTo>
                  <a:lnTo>
                    <a:pt x="339706" y="32643"/>
                  </a:lnTo>
                  <a:lnTo>
                    <a:pt x="298098" y="50237"/>
                  </a:lnTo>
                  <a:lnTo>
                    <a:pt x="258421" y="71236"/>
                  </a:lnTo>
                  <a:lnTo>
                    <a:pt x="220860" y="95456"/>
                  </a:lnTo>
                  <a:lnTo>
                    <a:pt x="185599" y="122713"/>
                  </a:lnTo>
                  <a:lnTo>
                    <a:pt x="152822" y="152822"/>
                  </a:lnTo>
                  <a:lnTo>
                    <a:pt x="122713" y="185599"/>
                  </a:lnTo>
                  <a:lnTo>
                    <a:pt x="95456" y="220861"/>
                  </a:lnTo>
                  <a:lnTo>
                    <a:pt x="71236" y="258422"/>
                  </a:lnTo>
                  <a:lnTo>
                    <a:pt x="50237" y="298098"/>
                  </a:lnTo>
                  <a:lnTo>
                    <a:pt x="32643" y="339706"/>
                  </a:lnTo>
                  <a:lnTo>
                    <a:pt x="18638" y="383062"/>
                  </a:lnTo>
                  <a:lnTo>
                    <a:pt x="8406" y="427980"/>
                  </a:lnTo>
                  <a:lnTo>
                    <a:pt x="2132" y="474277"/>
                  </a:lnTo>
                  <a:lnTo>
                    <a:pt x="0" y="521769"/>
                  </a:lnTo>
                  <a:lnTo>
                    <a:pt x="0" y="2608780"/>
                  </a:lnTo>
                  <a:lnTo>
                    <a:pt x="2132" y="2656272"/>
                  </a:lnTo>
                  <a:lnTo>
                    <a:pt x="8406" y="2702569"/>
                  </a:lnTo>
                  <a:lnTo>
                    <a:pt x="18638" y="2747487"/>
                  </a:lnTo>
                  <a:lnTo>
                    <a:pt x="32643" y="2790843"/>
                  </a:lnTo>
                  <a:lnTo>
                    <a:pt x="50237" y="2832451"/>
                  </a:lnTo>
                  <a:lnTo>
                    <a:pt x="71236" y="2872127"/>
                  </a:lnTo>
                  <a:lnTo>
                    <a:pt x="95456" y="2909688"/>
                  </a:lnTo>
                  <a:lnTo>
                    <a:pt x="122713" y="2944950"/>
                  </a:lnTo>
                  <a:lnTo>
                    <a:pt x="152822" y="2977727"/>
                  </a:lnTo>
                  <a:lnTo>
                    <a:pt x="185599" y="3007836"/>
                  </a:lnTo>
                  <a:lnTo>
                    <a:pt x="220860" y="3035093"/>
                  </a:lnTo>
                  <a:lnTo>
                    <a:pt x="258421" y="3059313"/>
                  </a:lnTo>
                  <a:lnTo>
                    <a:pt x="298098" y="3080312"/>
                  </a:lnTo>
                  <a:lnTo>
                    <a:pt x="339706" y="3097906"/>
                  </a:lnTo>
                  <a:lnTo>
                    <a:pt x="383061" y="3111911"/>
                  </a:lnTo>
                  <a:lnTo>
                    <a:pt x="427979" y="3122143"/>
                  </a:lnTo>
                  <a:lnTo>
                    <a:pt x="474276" y="3128417"/>
                  </a:lnTo>
                  <a:lnTo>
                    <a:pt x="521768" y="3130550"/>
                  </a:lnTo>
                  <a:lnTo>
                    <a:pt x="4351854" y="3130550"/>
                  </a:lnTo>
                  <a:lnTo>
                    <a:pt x="4399346" y="3128417"/>
                  </a:lnTo>
                  <a:lnTo>
                    <a:pt x="4445643" y="3122143"/>
                  </a:lnTo>
                  <a:lnTo>
                    <a:pt x="4490561" y="3111911"/>
                  </a:lnTo>
                  <a:lnTo>
                    <a:pt x="4533916" y="3097906"/>
                  </a:lnTo>
                  <a:lnTo>
                    <a:pt x="4575524" y="3080312"/>
                  </a:lnTo>
                  <a:lnTo>
                    <a:pt x="4615201" y="3059313"/>
                  </a:lnTo>
                  <a:lnTo>
                    <a:pt x="4652762" y="3035093"/>
                  </a:lnTo>
                  <a:lnTo>
                    <a:pt x="4688023" y="3007836"/>
                  </a:lnTo>
                  <a:lnTo>
                    <a:pt x="4720801" y="2977727"/>
                  </a:lnTo>
                  <a:lnTo>
                    <a:pt x="4750910" y="2944950"/>
                  </a:lnTo>
                  <a:lnTo>
                    <a:pt x="4778166" y="2909688"/>
                  </a:lnTo>
                  <a:lnTo>
                    <a:pt x="4802386" y="2872127"/>
                  </a:lnTo>
                  <a:lnTo>
                    <a:pt x="4823386" y="2832451"/>
                  </a:lnTo>
                  <a:lnTo>
                    <a:pt x="4840980" y="2790843"/>
                  </a:lnTo>
                  <a:lnTo>
                    <a:pt x="4854985" y="2747487"/>
                  </a:lnTo>
                  <a:lnTo>
                    <a:pt x="4865217" y="2702569"/>
                  </a:lnTo>
                  <a:lnTo>
                    <a:pt x="4871491" y="2656272"/>
                  </a:lnTo>
                  <a:lnTo>
                    <a:pt x="4873623" y="2608780"/>
                  </a:lnTo>
                  <a:lnTo>
                    <a:pt x="4873623" y="521769"/>
                  </a:lnTo>
                  <a:lnTo>
                    <a:pt x="4871491" y="474277"/>
                  </a:lnTo>
                  <a:lnTo>
                    <a:pt x="4865217" y="427980"/>
                  </a:lnTo>
                  <a:lnTo>
                    <a:pt x="4854985" y="383062"/>
                  </a:lnTo>
                  <a:lnTo>
                    <a:pt x="4840980" y="339706"/>
                  </a:lnTo>
                  <a:lnTo>
                    <a:pt x="4823386" y="298098"/>
                  </a:lnTo>
                  <a:lnTo>
                    <a:pt x="4802386" y="258422"/>
                  </a:lnTo>
                  <a:lnTo>
                    <a:pt x="4778166" y="220861"/>
                  </a:lnTo>
                  <a:lnTo>
                    <a:pt x="4750910" y="185599"/>
                  </a:lnTo>
                  <a:lnTo>
                    <a:pt x="4720801" y="152822"/>
                  </a:lnTo>
                  <a:lnTo>
                    <a:pt x="4688023" y="122713"/>
                  </a:lnTo>
                  <a:lnTo>
                    <a:pt x="4652762" y="95456"/>
                  </a:lnTo>
                  <a:lnTo>
                    <a:pt x="4615201" y="71236"/>
                  </a:lnTo>
                  <a:lnTo>
                    <a:pt x="4575524" y="50237"/>
                  </a:lnTo>
                  <a:lnTo>
                    <a:pt x="4533916" y="32643"/>
                  </a:lnTo>
                  <a:lnTo>
                    <a:pt x="4490561" y="18638"/>
                  </a:lnTo>
                  <a:lnTo>
                    <a:pt x="4445643" y="8406"/>
                  </a:lnTo>
                  <a:lnTo>
                    <a:pt x="4399346" y="2132"/>
                  </a:lnTo>
                  <a:lnTo>
                    <a:pt x="4351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8849" y="1377950"/>
              <a:ext cx="4873625" cy="3130550"/>
            </a:xfrm>
            <a:custGeom>
              <a:avLst/>
              <a:gdLst/>
              <a:ahLst/>
              <a:cxnLst/>
              <a:rect l="l" t="t" r="r" b="b"/>
              <a:pathLst>
                <a:path w="4873625" h="3130550">
                  <a:moveTo>
                    <a:pt x="0" y="521768"/>
                  </a:moveTo>
                  <a:lnTo>
                    <a:pt x="2132" y="474277"/>
                  </a:lnTo>
                  <a:lnTo>
                    <a:pt x="8406" y="427980"/>
                  </a:lnTo>
                  <a:lnTo>
                    <a:pt x="18638" y="383062"/>
                  </a:lnTo>
                  <a:lnTo>
                    <a:pt x="32643" y="339706"/>
                  </a:lnTo>
                  <a:lnTo>
                    <a:pt x="50237" y="298098"/>
                  </a:lnTo>
                  <a:lnTo>
                    <a:pt x="71236" y="258422"/>
                  </a:lnTo>
                  <a:lnTo>
                    <a:pt x="95456" y="220861"/>
                  </a:lnTo>
                  <a:lnTo>
                    <a:pt x="122713" y="185599"/>
                  </a:lnTo>
                  <a:lnTo>
                    <a:pt x="152822" y="152822"/>
                  </a:lnTo>
                  <a:lnTo>
                    <a:pt x="185599" y="122713"/>
                  </a:lnTo>
                  <a:lnTo>
                    <a:pt x="220861" y="95456"/>
                  </a:lnTo>
                  <a:lnTo>
                    <a:pt x="258422" y="71236"/>
                  </a:lnTo>
                  <a:lnTo>
                    <a:pt x="298098" y="50237"/>
                  </a:lnTo>
                  <a:lnTo>
                    <a:pt x="339706" y="32643"/>
                  </a:lnTo>
                  <a:lnTo>
                    <a:pt x="383062" y="18638"/>
                  </a:lnTo>
                  <a:lnTo>
                    <a:pt x="427980" y="8406"/>
                  </a:lnTo>
                  <a:lnTo>
                    <a:pt x="474277" y="2132"/>
                  </a:lnTo>
                  <a:lnTo>
                    <a:pt x="521768" y="0"/>
                  </a:lnTo>
                  <a:lnTo>
                    <a:pt x="4351854" y="0"/>
                  </a:lnTo>
                  <a:lnTo>
                    <a:pt x="4399346" y="2132"/>
                  </a:lnTo>
                  <a:lnTo>
                    <a:pt x="4445643" y="8406"/>
                  </a:lnTo>
                  <a:lnTo>
                    <a:pt x="4490561" y="18638"/>
                  </a:lnTo>
                  <a:lnTo>
                    <a:pt x="4533916" y="32643"/>
                  </a:lnTo>
                  <a:lnTo>
                    <a:pt x="4575524" y="50237"/>
                  </a:lnTo>
                  <a:lnTo>
                    <a:pt x="4615201" y="71236"/>
                  </a:lnTo>
                  <a:lnTo>
                    <a:pt x="4652762" y="95456"/>
                  </a:lnTo>
                  <a:lnTo>
                    <a:pt x="4688023" y="122713"/>
                  </a:lnTo>
                  <a:lnTo>
                    <a:pt x="4720800" y="152822"/>
                  </a:lnTo>
                  <a:lnTo>
                    <a:pt x="4750909" y="185599"/>
                  </a:lnTo>
                  <a:lnTo>
                    <a:pt x="4778166" y="220861"/>
                  </a:lnTo>
                  <a:lnTo>
                    <a:pt x="4802386" y="258422"/>
                  </a:lnTo>
                  <a:lnTo>
                    <a:pt x="4823385" y="298098"/>
                  </a:lnTo>
                  <a:lnTo>
                    <a:pt x="4840979" y="339706"/>
                  </a:lnTo>
                  <a:lnTo>
                    <a:pt x="4854984" y="383062"/>
                  </a:lnTo>
                  <a:lnTo>
                    <a:pt x="4865216" y="427980"/>
                  </a:lnTo>
                  <a:lnTo>
                    <a:pt x="4871490" y="474277"/>
                  </a:lnTo>
                  <a:lnTo>
                    <a:pt x="4873622" y="521768"/>
                  </a:lnTo>
                  <a:lnTo>
                    <a:pt x="4873622" y="2608780"/>
                  </a:lnTo>
                  <a:lnTo>
                    <a:pt x="4871490" y="2656271"/>
                  </a:lnTo>
                  <a:lnTo>
                    <a:pt x="4865216" y="2702568"/>
                  </a:lnTo>
                  <a:lnTo>
                    <a:pt x="4854984" y="2747487"/>
                  </a:lnTo>
                  <a:lnTo>
                    <a:pt x="4840979" y="2790842"/>
                  </a:lnTo>
                  <a:lnTo>
                    <a:pt x="4823385" y="2832450"/>
                  </a:lnTo>
                  <a:lnTo>
                    <a:pt x="4802386" y="2872126"/>
                  </a:lnTo>
                  <a:lnTo>
                    <a:pt x="4778166" y="2909688"/>
                  </a:lnTo>
                  <a:lnTo>
                    <a:pt x="4750909" y="2944949"/>
                  </a:lnTo>
                  <a:lnTo>
                    <a:pt x="4720800" y="2977726"/>
                  </a:lnTo>
                  <a:lnTo>
                    <a:pt x="4688023" y="3007835"/>
                  </a:lnTo>
                  <a:lnTo>
                    <a:pt x="4652762" y="3035092"/>
                  </a:lnTo>
                  <a:lnTo>
                    <a:pt x="4615201" y="3059312"/>
                  </a:lnTo>
                  <a:lnTo>
                    <a:pt x="4575524" y="3080311"/>
                  </a:lnTo>
                  <a:lnTo>
                    <a:pt x="4533916" y="3097905"/>
                  </a:lnTo>
                  <a:lnTo>
                    <a:pt x="4490561" y="3111911"/>
                  </a:lnTo>
                  <a:lnTo>
                    <a:pt x="4445643" y="3122142"/>
                  </a:lnTo>
                  <a:lnTo>
                    <a:pt x="4399346" y="3128416"/>
                  </a:lnTo>
                  <a:lnTo>
                    <a:pt x="4351854" y="3130549"/>
                  </a:lnTo>
                  <a:lnTo>
                    <a:pt x="521768" y="3130549"/>
                  </a:lnTo>
                  <a:lnTo>
                    <a:pt x="474277" y="3128416"/>
                  </a:lnTo>
                  <a:lnTo>
                    <a:pt x="427980" y="3122142"/>
                  </a:lnTo>
                  <a:lnTo>
                    <a:pt x="383062" y="3111911"/>
                  </a:lnTo>
                  <a:lnTo>
                    <a:pt x="339706" y="3097905"/>
                  </a:lnTo>
                  <a:lnTo>
                    <a:pt x="298098" y="3080311"/>
                  </a:lnTo>
                  <a:lnTo>
                    <a:pt x="258422" y="3059312"/>
                  </a:lnTo>
                  <a:lnTo>
                    <a:pt x="220861" y="3035092"/>
                  </a:lnTo>
                  <a:lnTo>
                    <a:pt x="185599" y="3007835"/>
                  </a:lnTo>
                  <a:lnTo>
                    <a:pt x="152822" y="2977726"/>
                  </a:lnTo>
                  <a:lnTo>
                    <a:pt x="122713" y="2944949"/>
                  </a:lnTo>
                  <a:lnTo>
                    <a:pt x="95456" y="2909688"/>
                  </a:lnTo>
                  <a:lnTo>
                    <a:pt x="71236" y="2872126"/>
                  </a:lnTo>
                  <a:lnTo>
                    <a:pt x="50237" y="2832450"/>
                  </a:lnTo>
                  <a:lnTo>
                    <a:pt x="32643" y="2790842"/>
                  </a:lnTo>
                  <a:lnTo>
                    <a:pt x="18638" y="2747487"/>
                  </a:lnTo>
                  <a:lnTo>
                    <a:pt x="8406" y="2702568"/>
                  </a:lnTo>
                  <a:lnTo>
                    <a:pt x="2132" y="2656271"/>
                  </a:lnTo>
                  <a:lnTo>
                    <a:pt x="0" y="2608780"/>
                  </a:lnTo>
                  <a:lnTo>
                    <a:pt x="0" y="521768"/>
                  </a:lnTo>
                  <a:close/>
                </a:path>
              </a:pathLst>
            </a:custGeom>
            <a:ln w="952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8420" y="4750723"/>
              <a:ext cx="1359131" cy="8562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490" y="2464724"/>
              <a:ext cx="598516" cy="5902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13694" y="5021684"/>
            <a:ext cx="934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Trebuchet MS"/>
                <a:cs typeface="Trebuchet MS"/>
              </a:rPr>
              <a:t>Burndown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55869" y="3009207"/>
            <a:ext cx="4439285" cy="1795780"/>
            <a:chOff x="4355869" y="3009207"/>
            <a:chExt cx="4439285" cy="179578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5869" y="4509654"/>
              <a:ext cx="619298" cy="2951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5075" y="3009207"/>
              <a:ext cx="1429788" cy="94349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306513" y="5817870"/>
            <a:ext cx="4876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latin typeface="Calibri"/>
                <a:cs typeface="Calibri"/>
              </a:rPr>
              <a:t>*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Discovery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not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explicitly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part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Scrum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Framework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8255" y="1049020"/>
            <a:ext cx="119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Sprint</a:t>
            </a:r>
            <a:r>
              <a:rPr sz="1800" spc="20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50" dirty="0">
                <a:solidFill>
                  <a:srgbClr val="7F7F7F"/>
                </a:solidFill>
                <a:latin typeface="Calibri"/>
                <a:cs typeface="Calibri"/>
              </a:rPr>
              <a:t>Cycle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0059" y="3124355"/>
            <a:ext cx="1068705" cy="657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04470" marR="196850" algn="ctr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“Done” </a:t>
            </a:r>
            <a:r>
              <a:rPr sz="1400" b="1" spc="-8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Sprint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3043" y="4734098"/>
            <a:ext cx="1359131" cy="86036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74979" y="4883911"/>
            <a:ext cx="7175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240" marR="5080" indent="-3175">
              <a:lnSpc>
                <a:spcPts val="1900"/>
              </a:lnSpc>
              <a:spcBef>
                <a:spcPts val="180"/>
              </a:spcBef>
            </a:pPr>
            <a:r>
              <a:rPr sz="1600" b="1" spc="-70" dirty="0">
                <a:solidFill>
                  <a:srgbClr val="FFFFFF"/>
                </a:solidFill>
                <a:latin typeface="Trebuchet MS"/>
                <a:cs typeface="Trebuchet MS"/>
              </a:rPr>
              <a:t>Product </a:t>
            </a:r>
            <a:r>
              <a:rPr sz="1600" b="1" spc="-50" dirty="0">
                <a:solidFill>
                  <a:srgbClr val="FFFFFF"/>
                </a:solidFill>
                <a:latin typeface="Trebuchet MS"/>
                <a:cs typeface="Trebuchet MS"/>
              </a:rPr>
              <a:t>Backlog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69126" y="4750723"/>
            <a:ext cx="1354974" cy="85621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692478" y="4898542"/>
            <a:ext cx="7118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76200">
              <a:lnSpc>
                <a:spcPts val="1900"/>
              </a:lnSpc>
              <a:spcBef>
                <a:spcPts val="180"/>
              </a:spcBef>
            </a:pP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Sprint </a:t>
            </a:r>
            <a:r>
              <a:rPr sz="1600" b="1" spc="-55" dirty="0">
                <a:solidFill>
                  <a:srgbClr val="FFFFFF"/>
                </a:solidFill>
                <a:latin typeface="Trebuchet MS"/>
                <a:cs typeface="Trebuchet MS"/>
              </a:rPr>
              <a:t>Backlog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7981" y="1683328"/>
            <a:ext cx="1355090" cy="856615"/>
            <a:chOff x="477981" y="1683328"/>
            <a:chExt cx="1355090" cy="85661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981" y="1683328"/>
              <a:ext cx="1354974" cy="8562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836" y="1808018"/>
              <a:ext cx="594360" cy="3532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298" y="2049086"/>
              <a:ext cx="1101436" cy="36576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8594" y="1380808"/>
            <a:ext cx="1280795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Initial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Planning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117475" marR="152400" algn="ctr">
              <a:lnSpc>
                <a:spcPts val="1900"/>
              </a:lnSpc>
            </a:pP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Initial </a:t>
            </a:r>
            <a:r>
              <a:rPr sz="1600" b="1" spc="-55" dirty="0">
                <a:solidFill>
                  <a:srgbClr val="FFFFFF"/>
                </a:solidFill>
                <a:latin typeface="Trebuchet MS"/>
                <a:cs typeface="Trebuchet MS"/>
              </a:rPr>
              <a:t>Discovery</a:t>
            </a:r>
            <a:r>
              <a:rPr sz="16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Trebuchet MS"/>
                <a:cs typeface="Trebuchet MS"/>
              </a:rPr>
              <a:t>*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1356" y="3059083"/>
            <a:ext cx="1355090" cy="856615"/>
            <a:chOff x="461356" y="3059083"/>
            <a:chExt cx="1355090" cy="85661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356" y="3059083"/>
              <a:ext cx="1354974" cy="8562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301" y="3183774"/>
              <a:ext cx="789709" cy="3532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894" y="3424843"/>
              <a:ext cx="889461" cy="36575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47822" y="3208718"/>
            <a:ext cx="78740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0005">
              <a:lnSpc>
                <a:spcPts val="1900"/>
              </a:lnSpc>
              <a:spcBef>
                <a:spcPts val="180"/>
              </a:spcBef>
            </a:pPr>
            <a:r>
              <a:rPr sz="1600" b="1" spc="-20" dirty="0">
                <a:solidFill>
                  <a:srgbClr val="FFFFFF"/>
                </a:solidFill>
                <a:latin typeface="Trebuchet MS"/>
                <a:cs typeface="Trebuchet MS"/>
              </a:rPr>
              <a:t>Release </a:t>
            </a:r>
            <a:r>
              <a:rPr sz="1600" b="1" spc="-60" dirty="0">
                <a:solidFill>
                  <a:srgbClr val="FFFFFF"/>
                </a:solidFill>
                <a:latin typeface="Trebuchet MS"/>
                <a:cs typeface="Trebuchet MS"/>
              </a:rPr>
              <a:t>Planning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59825" y="2763982"/>
            <a:ext cx="4206240" cy="2040889"/>
            <a:chOff x="2759825" y="2763982"/>
            <a:chExt cx="4206240" cy="2040889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9825" y="4505498"/>
              <a:ext cx="619298" cy="2992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1089" y="2763982"/>
              <a:ext cx="1354974" cy="6691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05945" y="2822170"/>
              <a:ext cx="586047" cy="3325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8537" y="3025833"/>
              <a:ext cx="673330" cy="31588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001654" y="2849195"/>
            <a:ext cx="57912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43180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Sprint 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Review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65169" y="2784764"/>
            <a:ext cx="1355090" cy="648970"/>
            <a:chOff x="3965169" y="2784764"/>
            <a:chExt cx="1355090" cy="648970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5169" y="2784764"/>
              <a:ext cx="1354974" cy="6483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31425" y="2942705"/>
              <a:ext cx="1039090" cy="32835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164988" y="2967096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FFFFFF"/>
                </a:solidFill>
                <a:latin typeface="Trebuchet MS"/>
                <a:cs typeface="Trebuchet MS"/>
              </a:rPr>
              <a:t>Daily</a:t>
            </a:r>
            <a:r>
              <a:rPr sz="14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65169" y="3495501"/>
            <a:ext cx="1355090" cy="619760"/>
            <a:chOff x="3965169" y="3495501"/>
            <a:chExt cx="1355090" cy="619760"/>
          </a:xfrm>
        </p:grpSpPr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5169" y="3495501"/>
              <a:ext cx="1354974" cy="6192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7432" y="3636818"/>
              <a:ext cx="532014" cy="31588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426633" y="3663214"/>
            <a:ext cx="436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623558" y="3491345"/>
            <a:ext cx="1359535" cy="619760"/>
            <a:chOff x="5623558" y="3491345"/>
            <a:chExt cx="1359535" cy="619760"/>
          </a:xfrm>
        </p:grpSpPr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23558" y="3491345"/>
              <a:ext cx="1359131" cy="61929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89814" y="3632661"/>
              <a:ext cx="1055716" cy="32835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827771" y="3657396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FFFFFF"/>
                </a:solidFill>
                <a:latin typeface="Trebuchet MS"/>
                <a:cs typeface="Trebuchet MS"/>
              </a:rPr>
              <a:t>Sprint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Trebuchet MS"/>
                <a:cs typeface="Trebuchet MS"/>
              </a:rPr>
              <a:t>Retro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758140" y="3129742"/>
            <a:ext cx="2273935" cy="644525"/>
            <a:chOff x="1758140" y="3129742"/>
            <a:chExt cx="2273935" cy="644525"/>
          </a:xfrm>
        </p:grpSpPr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45130" y="3283526"/>
              <a:ext cx="386541" cy="3532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8140" y="3183774"/>
              <a:ext cx="540327" cy="53201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60814" y="3129742"/>
              <a:ext cx="1359131" cy="64423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72294" y="3175461"/>
              <a:ext cx="569421" cy="32835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68385" y="3379123"/>
              <a:ext cx="785552" cy="315883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697082" y="3201992"/>
            <a:ext cx="6921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99695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Sprint </a:t>
            </a:r>
            <a:r>
              <a:rPr sz="1400" b="1" spc="-55" dirty="0">
                <a:solidFill>
                  <a:srgbClr val="FFFFFF"/>
                </a:solidFill>
                <a:latin typeface="Trebuchet MS"/>
                <a:cs typeface="Trebuchet MS"/>
              </a:rPr>
              <a:t>Planning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224087" y="1492135"/>
            <a:ext cx="6570980" cy="1210310"/>
            <a:chOff x="2224087" y="1492135"/>
            <a:chExt cx="6570980" cy="1210310"/>
          </a:xfrm>
        </p:grpSpPr>
        <p:sp>
          <p:nvSpPr>
            <p:cNvPr id="61" name="object 61"/>
            <p:cNvSpPr/>
            <p:nvPr/>
          </p:nvSpPr>
          <p:spPr>
            <a:xfrm>
              <a:off x="2228850" y="2697163"/>
              <a:ext cx="4873625" cy="0"/>
            </a:xfrm>
            <a:custGeom>
              <a:avLst/>
              <a:gdLst/>
              <a:ahLst/>
              <a:cxnLst/>
              <a:rect l="l" t="t" r="r" b="b"/>
              <a:pathLst>
                <a:path w="4873625">
                  <a:moveTo>
                    <a:pt x="0" y="0"/>
                  </a:moveTo>
                  <a:lnTo>
                    <a:pt x="4873622" y="1"/>
                  </a:lnTo>
                </a:path>
              </a:pathLst>
            </a:custGeom>
            <a:ln w="9524">
              <a:solidFill>
                <a:srgbClr val="FA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65075" y="1492135"/>
              <a:ext cx="1429788" cy="112221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582875" y="1591155"/>
            <a:ext cx="1002030" cy="873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0815" marR="163195" indent="12065" algn="just">
              <a:lnSpc>
                <a:spcPct val="98200"/>
              </a:lnSpc>
              <a:spcBef>
                <a:spcPts val="130"/>
              </a:spcBef>
            </a:pPr>
            <a:r>
              <a:rPr sz="1400" b="1" spc="-85" dirty="0">
                <a:solidFill>
                  <a:srgbClr val="FFFFFF"/>
                </a:solidFill>
                <a:latin typeface="Trebuchet MS"/>
                <a:cs typeface="Trebuchet MS"/>
              </a:rPr>
              <a:t>“Ready” </a:t>
            </a:r>
            <a:r>
              <a:rPr sz="1400" b="1" spc="-80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Sprint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783079" y="1753986"/>
            <a:ext cx="1937385" cy="648970"/>
            <a:chOff x="1783079" y="1753986"/>
            <a:chExt cx="1937385" cy="648970"/>
          </a:xfrm>
        </p:grpSpPr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83079" y="1828800"/>
              <a:ext cx="532014" cy="5320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60814" y="1753986"/>
              <a:ext cx="1359131" cy="64839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93323" y="1803861"/>
              <a:ext cx="723207" cy="3158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56163" y="2007524"/>
              <a:ext cx="1001683" cy="315883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580623" y="1829424"/>
            <a:ext cx="925194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49225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Backlog </a:t>
            </a:r>
            <a:r>
              <a:rPr sz="1400" b="1" spc="-65" dirty="0">
                <a:solidFill>
                  <a:srgbClr val="FFFFFF"/>
                </a:solidFill>
                <a:latin typeface="Trebuchet MS"/>
                <a:cs typeface="Trebuchet MS"/>
              </a:rPr>
              <a:t>Refinement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53627" y="2449195"/>
            <a:ext cx="2874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7F7F7F"/>
                </a:solidFill>
                <a:latin typeface="Trebuchet MS"/>
                <a:cs typeface="Trebuchet MS"/>
              </a:rPr>
              <a:t>Led </a:t>
            </a:r>
            <a:r>
              <a:rPr sz="1200" b="1" spc="-20" dirty="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sz="1200" b="1" spc="-6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b="1" spc="-55" dirty="0">
                <a:solidFill>
                  <a:srgbClr val="7F7F7F"/>
                </a:solidFill>
                <a:latin typeface="Trebuchet MS"/>
                <a:cs typeface="Trebuchet MS"/>
              </a:rPr>
              <a:t>Product</a:t>
            </a:r>
            <a:r>
              <a:rPr sz="1200" b="1" spc="-6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b="1" spc="-50" dirty="0">
                <a:solidFill>
                  <a:srgbClr val="7F7F7F"/>
                </a:solidFill>
                <a:latin typeface="Trebuchet MS"/>
                <a:cs typeface="Trebuchet MS"/>
              </a:rPr>
              <a:t>Owner</a:t>
            </a:r>
            <a:r>
              <a:rPr sz="1200" b="1" spc="-6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sz="1200" spc="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help</a:t>
            </a:r>
            <a:r>
              <a:rPr sz="12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from</a:t>
            </a:r>
            <a:r>
              <a:rPr sz="12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7F7F7F"/>
                </a:solidFill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353627" y="2723833"/>
            <a:ext cx="873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7F7F7F"/>
                </a:solidFill>
                <a:latin typeface="Trebuchet MS"/>
                <a:cs typeface="Trebuchet MS"/>
              </a:rPr>
              <a:t>Led</a:t>
            </a:r>
            <a:r>
              <a:rPr sz="1200" b="1" spc="-8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sz="1200" b="1" spc="-8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b="1" spc="-30" dirty="0">
                <a:solidFill>
                  <a:srgbClr val="7F7F7F"/>
                </a:solidFill>
                <a:latin typeface="Trebuchet MS"/>
                <a:cs typeface="Trebuchet MS"/>
              </a:rPr>
              <a:t>Team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594464" y="1753986"/>
            <a:ext cx="1359535" cy="648970"/>
            <a:chOff x="5594464" y="1753986"/>
            <a:chExt cx="1359535" cy="648970"/>
          </a:xfrm>
        </p:grpSpPr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94464" y="1753986"/>
              <a:ext cx="1359131" cy="64839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31131" y="1803861"/>
              <a:ext cx="706581" cy="3158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39689" y="2007524"/>
              <a:ext cx="889461" cy="3158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5876113" y="1829424"/>
            <a:ext cx="80391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85725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Product </a:t>
            </a:r>
            <a:r>
              <a:rPr sz="1400" b="1" spc="-60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965169" y="1753986"/>
            <a:ext cx="1355090" cy="648970"/>
            <a:chOff x="3965169" y="1753986"/>
            <a:chExt cx="1355090" cy="648970"/>
          </a:xfrm>
        </p:grpSpPr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65169" y="1753986"/>
              <a:ext cx="1354974" cy="64839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60272" y="1803861"/>
              <a:ext cx="798021" cy="32835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5334" y="2007524"/>
              <a:ext cx="860367" cy="315883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3682257" y="1420495"/>
            <a:ext cx="189738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Continuous</a:t>
            </a:r>
            <a:r>
              <a:rPr sz="1600" spc="2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Discovery</a:t>
            </a:r>
            <a:endParaRPr sz="1600">
              <a:latin typeface="Calibri"/>
              <a:cs typeface="Calibri"/>
            </a:endParaRPr>
          </a:p>
          <a:p>
            <a:pPr marL="596265" marR="558800" algn="ctr">
              <a:lnSpc>
                <a:spcPts val="1600"/>
              </a:lnSpc>
              <a:spcBef>
                <a:spcPts val="1420"/>
              </a:spcBef>
            </a:pPr>
            <a:r>
              <a:rPr sz="1400" b="1" spc="-30" dirty="0">
                <a:solidFill>
                  <a:srgbClr val="FFFFFF"/>
                </a:solidFill>
                <a:latin typeface="Trebuchet MS"/>
                <a:cs typeface="Trebuchet MS"/>
              </a:rPr>
              <a:t>In-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Sprint 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Feedback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2" name="object 8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282737" y="3283526"/>
            <a:ext cx="382385" cy="353290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3747992" y="4109720"/>
            <a:ext cx="1765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Continuous</a:t>
            </a:r>
            <a:r>
              <a:rPr sz="1600" spc="2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Delivery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475656" y="6298262"/>
            <a:ext cx="2743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645"/>
              </a:lnSpc>
            </a:pPr>
            <a:fld id="{81D60167-4931-47E6-BA6A-407CBD079E47}" type="slidenum">
              <a:rPr sz="1400" spc="-25" dirty="0">
                <a:latin typeface="Arial"/>
                <a:cs typeface="Arial"/>
              </a:rPr>
              <a:t>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4762</Words>
  <Application>Microsoft Office PowerPoint</Application>
  <PresentationFormat>화면 슬라이드 쇼(4:3)</PresentationFormat>
  <Paragraphs>886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Arial</vt:lpstr>
      <vt:lpstr>Wingdings 2</vt:lpstr>
      <vt:lpstr>Noto Naskh Arabic UI</vt:lpstr>
      <vt:lpstr>Trebuchet MS</vt:lpstr>
      <vt:lpstr>Century Gothic</vt:lpstr>
      <vt:lpstr>Courier New</vt:lpstr>
      <vt:lpstr>Comic Sans MS</vt:lpstr>
      <vt:lpstr>Calibri</vt:lpstr>
      <vt:lpstr>Times New Roman</vt:lpstr>
      <vt:lpstr>Wingdings</vt:lpstr>
      <vt:lpstr>Arial Narrow</vt:lpstr>
      <vt:lpstr>Office Theme</vt:lpstr>
      <vt:lpstr>User Stories – The Art of Writing Agile Requirements</vt:lpstr>
      <vt:lpstr>Agenda for Today’s Workshop</vt:lpstr>
      <vt:lpstr>An Introductory Exercise</vt:lpstr>
      <vt:lpstr>Problem Context: Communication</vt:lpstr>
      <vt:lpstr>Striking a Balance</vt:lpstr>
      <vt:lpstr>Overview Agile &amp; Scrum</vt:lpstr>
      <vt:lpstr>The Agile Landscape</vt:lpstr>
      <vt:lpstr>Dealing with Uncertainty</vt:lpstr>
      <vt:lpstr>Ceremonies and Artifacts of Scrum</vt:lpstr>
      <vt:lpstr>Roles</vt:lpstr>
      <vt:lpstr>Tools</vt:lpstr>
      <vt:lpstr>The Big Picture</vt:lpstr>
      <vt:lpstr>Vision Aligning Goals &amp; Constraints</vt:lpstr>
      <vt:lpstr>Crafting a Vision Statement</vt:lpstr>
      <vt:lpstr>Simulation Restaurant Finder</vt:lpstr>
      <vt:lpstr>Exercise – Prepare a Pitch</vt:lpstr>
      <vt:lpstr>Personas Customer &amp; User Modeling</vt:lpstr>
      <vt:lpstr>Users vs. Customers</vt:lpstr>
      <vt:lpstr>Looking Across Usage Scenarios</vt:lpstr>
      <vt:lpstr>User Models Summary</vt:lpstr>
      <vt:lpstr>Exercise: Create Personas</vt:lpstr>
      <vt:lpstr>User Stories &amp; the Backlog Working with Agile “Requirements”</vt:lpstr>
      <vt:lpstr>User Stories</vt:lpstr>
      <vt:lpstr>User Stories at a Glance</vt:lpstr>
      <vt:lpstr>What Makes a Good Story?</vt:lpstr>
      <vt:lpstr>User Stories: Invest - Independent</vt:lpstr>
      <vt:lpstr>User Stories: Invest - Negotiable</vt:lpstr>
      <vt:lpstr>User Stories: Invest - Valuable</vt:lpstr>
      <vt:lpstr>User Stories: Invest – Estimable/Small</vt:lpstr>
      <vt:lpstr>User Stories: Invest - Testable</vt:lpstr>
      <vt:lpstr>Epics, Features, Stories</vt:lpstr>
      <vt:lpstr>Epics</vt:lpstr>
      <vt:lpstr>Features</vt:lpstr>
      <vt:lpstr>User Stories</vt:lpstr>
      <vt:lpstr>Non- Functional Requirements (NFRs)</vt:lpstr>
      <vt:lpstr>What User Stories are NOT</vt:lpstr>
      <vt:lpstr>Requirements, More than Just a Story</vt:lpstr>
      <vt:lpstr>Which Story is Better?</vt:lpstr>
      <vt:lpstr>Exercise – Write User Stories</vt:lpstr>
      <vt:lpstr>Release Planning/Roadmapping Story Maps</vt:lpstr>
      <vt:lpstr>Mapping Releases with Story Maps</vt:lpstr>
      <vt:lpstr>Another Example</vt:lpstr>
      <vt:lpstr>Prioritization Parameters</vt:lpstr>
      <vt:lpstr>Exercise – Story Mapping</vt:lpstr>
      <vt:lpstr>PowerPoint 프레젠테이션</vt:lpstr>
      <vt:lpstr>Product Backlog Essentials</vt:lpstr>
      <vt:lpstr>Progressive Elaboration</vt:lpstr>
      <vt:lpstr>Maturation of a User Story</vt:lpstr>
      <vt:lpstr>Sample Story Maturation Look-A-Head</vt:lpstr>
      <vt:lpstr>Approaches to Splitting Stories</vt:lpstr>
      <vt:lpstr>Split some Stories</vt:lpstr>
      <vt:lpstr>Split some Stories</vt:lpstr>
      <vt:lpstr>Getting to Ready</vt:lpstr>
      <vt:lpstr>When is a Story “Ready”?</vt:lpstr>
      <vt:lpstr>When is a Story “Done”?</vt:lpstr>
      <vt:lpstr>“Done Done” at Release Level</vt:lpstr>
      <vt:lpstr>Acceptance Criteria &amp; Testing</vt:lpstr>
      <vt:lpstr>Acceptance Criteria Example</vt:lpstr>
      <vt:lpstr>Modern Agile Acceptance Model</vt:lpstr>
      <vt:lpstr>Acceptance – Conditions of Satisfaction</vt:lpstr>
      <vt:lpstr>Acceptance – Acceptance Criteria</vt:lpstr>
      <vt:lpstr>Acceptance – Examples Written</vt:lpstr>
      <vt:lpstr>Acceptance – Testable Examples</vt:lpstr>
      <vt:lpstr>Acceptance Test Driven Development (ATDD)?</vt:lpstr>
      <vt:lpstr>ATDD - Key Characteristics</vt:lpstr>
      <vt:lpstr>Automated Acceptance Tests</vt:lpstr>
      <vt:lpstr>PowerPoint 프레젠테이션</vt:lpstr>
      <vt:lpstr>Exercise – Write acceptance tests</vt:lpstr>
      <vt:lpstr>Concluding Thoughts</vt:lpstr>
      <vt:lpstr>Contact Information</vt:lpstr>
      <vt:lpstr>Thank you for attending this session. We hope you found this presentation added value to your knowledge of Project Management.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Stories – The Art of Writing Agile Requirements</dc:title>
  <dc:creator>안찬웅</dc:creator>
  <cp:lastModifiedBy>안 찬웅</cp:lastModifiedBy>
  <cp:revision>1</cp:revision>
  <dcterms:created xsi:type="dcterms:W3CDTF">2022-12-11T14:28:30Z</dcterms:created>
  <dcterms:modified xsi:type="dcterms:W3CDTF">2022-12-11T14:29:31Z</dcterms:modified>
</cp:coreProperties>
</file>